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3" r:id="rId2"/>
  </p:sldMasterIdLst>
  <p:notesMasterIdLst>
    <p:notesMasterId r:id="rId9"/>
  </p:notesMasterIdLst>
  <p:handoutMasterIdLst>
    <p:handoutMasterId r:id="rId10"/>
  </p:handoutMasterIdLst>
  <p:sldIdLst>
    <p:sldId id="696" r:id="rId3"/>
    <p:sldId id="728" r:id="rId4"/>
    <p:sldId id="729" r:id="rId5"/>
    <p:sldId id="731" r:id="rId6"/>
    <p:sldId id="733" r:id="rId7"/>
    <p:sldId id="726" r:id="rId8"/>
  </p:sldIdLst>
  <p:sldSz cx="9144000" cy="6858000" type="screen4x3"/>
  <p:notesSz cx="6888163" cy="100187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1500" kern="1200">
        <a:solidFill>
          <a:srgbClr val="000000"/>
        </a:solidFill>
        <a:latin typeface="Arial Black" panose="020B0A040201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0" userDrawn="1">
          <p15:clr>
            <a:srgbClr val="A4A3A4"/>
          </p15:clr>
        </p15:guide>
        <p15:guide id="2" pos="22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D672B"/>
    <a:srgbClr val="D8E4BC"/>
    <a:srgbClr val="FFFFCC"/>
    <a:srgbClr val="EF884F"/>
    <a:srgbClr val="F7C000"/>
    <a:srgbClr val="FF3300"/>
    <a:srgbClr val="FF6600"/>
    <a:srgbClr val="3BB8E5"/>
    <a:srgbClr val="345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2" autoAdjust="0"/>
    <p:restoredTop sz="87116" autoAdjust="0"/>
  </p:normalViewPr>
  <p:slideViewPr>
    <p:cSldViewPr>
      <p:cViewPr>
        <p:scale>
          <a:sx n="70" d="100"/>
          <a:sy n="70" d="100"/>
        </p:scale>
        <p:origin x="-1536" y="15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2940"/>
        <p:guide pos="22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6339622" y="9552467"/>
            <a:ext cx="546935" cy="392545"/>
          </a:xfrm>
          <a:prstGeom prst="rect">
            <a:avLst/>
          </a:prstGeom>
        </p:spPr>
        <p:txBody>
          <a:bodyPr vert="horz" wrap="square" lIns="90108" tIns="45054" rIns="90108" bIns="450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  <a:latin typeface="Arial" panose="020B0604020202020204" pitchFamily="34" charset="0"/>
                <a:ea typeface="Lucida Sans Unicode" panose="020B0602030504020204" pitchFamily="34" charset="0"/>
              </a:defRPr>
            </a:lvl1pPr>
          </a:lstStyle>
          <a:p>
            <a:pPr>
              <a:defRPr/>
            </a:pPr>
            <a:fld id="{76E13FDC-A8D3-41FD-8F0F-4679F671D17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73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5" y="1"/>
            <a:ext cx="6888163" cy="100187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>
            <a:lvl1pPr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pt-BR" altLang="pt-BR" sz="1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" y="3"/>
            <a:ext cx="2984014" cy="50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>
            <a:lvl1pPr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pt-BR" sz="18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00938" y="1"/>
            <a:ext cx="2982404" cy="499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40" tIns="46926" rIns="90240" bIns="46926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Calibri" pitchFamily="34" charset="0"/>
              <a:buNone/>
              <a:tabLst>
                <a:tab pos="0" algn="l"/>
                <a:tab pos="916851" algn="l"/>
                <a:tab pos="1833701" algn="l"/>
                <a:tab pos="2750552" algn="l"/>
                <a:tab pos="3667404" algn="l"/>
                <a:tab pos="4584254" algn="l"/>
                <a:tab pos="5501104" algn="l"/>
                <a:tab pos="6417955" algn="l"/>
                <a:tab pos="7334807" algn="l"/>
                <a:tab pos="8251658" algn="l"/>
                <a:tab pos="9168507" algn="l"/>
                <a:tab pos="10085359" algn="l"/>
              </a:tabLst>
              <a:defRPr sz="1100">
                <a:solidFill>
                  <a:srgbClr val="000000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8497" y="4760211"/>
            <a:ext cx="5507957" cy="45070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40" tIns="46926" rIns="90240" bIns="46926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" y="9515616"/>
            <a:ext cx="2984014" cy="50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>
            <a:lvl1pPr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1pPr>
            <a:lvl2pPr marL="742950" indent="-28575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2pPr>
            <a:lvl3pPr marL="11430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3pPr>
            <a:lvl4pPr marL="16002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4pPr>
            <a:lvl5pPr marL="2057400" indent="-228600"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15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pt-BR" sz="1800" dirty="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00938" y="9515615"/>
            <a:ext cx="2982404" cy="499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240" tIns="46926" rIns="90240" bIns="469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Calibri" panose="020F0502020204030204" pitchFamily="34" charset="0"/>
              <a:buNone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latin typeface="Calibri" panose="020F0502020204030204" pitchFamily="34" charset="0"/>
                <a:ea typeface="Lucida Sans Unicode" panose="020B0602030504020204" pitchFamily="34" charset="0"/>
              </a:defRPr>
            </a:lvl1pPr>
          </a:lstStyle>
          <a:p>
            <a:pPr>
              <a:defRPr/>
            </a:pPr>
            <a:fld id="{7FB0B620-9286-4406-BD56-20C8B13E9F4E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  <p:sp>
        <p:nvSpPr>
          <p:cNvPr id="11" name="Espaço Reservado para Imagem de Slide 10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08" tIns="45054" rIns="90108" bIns="45054" rtlCol="0" anchor="ctr"/>
          <a:lstStyle/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048954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32128" indent="-28158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26353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76894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27433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77974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28516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79058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29597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0EB23519-4D0B-48F5-BEE3-A0E4E687AC17}" type="slidenum">
              <a:rPr lang="en-GB" altLang="pt-BR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1</a:t>
            </a:fld>
            <a:endParaRPr lang="en-GB" altLang="pt-BR" dirty="0" smtClean="0">
              <a:latin typeface="Calibri" panose="020F0502020204030204" pitchFamily="34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6625" y="747713"/>
            <a:ext cx="5011738" cy="3760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493" y="4760215"/>
            <a:ext cx="5509566" cy="45086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/>
          <a:p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408401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19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19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19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3A955-B271-0B48-8BBF-CE5C6DE29A0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19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32128" indent="-281587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26353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576894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27433" indent="-22527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477974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28516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379058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29597" indent="-225270" defTabSz="44271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6725" algn="l"/>
                <a:tab pos="1833452" algn="l"/>
                <a:tab pos="2750177" algn="l"/>
                <a:tab pos="3666902" algn="l"/>
                <a:tab pos="4583629" algn="l"/>
                <a:tab pos="5500354" algn="l"/>
                <a:tab pos="6417080" algn="l"/>
                <a:tab pos="7333806" algn="l"/>
                <a:tab pos="8250530" algn="l"/>
                <a:tab pos="9167257" algn="l"/>
                <a:tab pos="1008398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Calibri" panose="020F0502020204030204" pitchFamily="34" charset="0"/>
              <a:buNone/>
            </a:pPr>
            <a:fld id="{0EB23519-4D0B-48F5-BEE3-A0E4E687AC17}" type="slidenum">
              <a:rPr lang="en-GB" altLang="pt-BR" smtClean="0"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Calibri" panose="020F0502020204030204" pitchFamily="34" charset="0"/>
                <a:buNone/>
              </a:pPr>
              <a:t>6</a:t>
            </a:fld>
            <a:endParaRPr lang="en-GB" altLang="pt-BR" dirty="0" smtClean="0">
              <a:latin typeface="Calibri" panose="020F0502020204030204" pitchFamily="34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6625" y="747713"/>
            <a:ext cx="5011738" cy="37607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8493" y="4760215"/>
            <a:ext cx="5509566" cy="450866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685" tIns="45842" rIns="91685" bIns="45842" anchor="ctr"/>
          <a:lstStyle/>
          <a:p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91409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1203857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28627" y="1643063"/>
            <a:ext cx="4037013" cy="4524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18039" y="1643063"/>
            <a:ext cx="4038600" cy="4524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62078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8013" cy="1141412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pic>
        <p:nvPicPr>
          <p:cNvPr id="3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onsultor\Downloads\GovFederal+MEC_OrdemEProgresso_horizonta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4242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26281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8013" cy="114141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6" y="1643063"/>
            <a:ext cx="8228013" cy="4524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30048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00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D:\Users\nadiaferreira\Downloads\Capa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62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46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70AEBE20-0DD0-254F-A73F-E5D82B6A430F}" type="datetimeFigureOut">
              <a:rPr lang="pt-BR" sz="1800" smtClean="0">
                <a:solidFill>
                  <a:prstClr val="black"/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16/03/2018</a:t>
            </a:fld>
            <a:endParaRPr lang="pt-BR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01F70F1-5260-DD46-ABC1-7C43A7EE7685}" type="slidenum">
              <a:rPr lang="pt-BR" sz="1800" smtClean="0">
                <a:solidFill>
                  <a:prstClr val="black"/>
                </a:solidFill>
                <a:latin typeface="Calibri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pt-BR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767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 userDrawn="1"/>
        </p:nvSpPr>
        <p:spPr>
          <a:xfrm>
            <a:off x="539552" y="548680"/>
            <a:ext cx="8228013" cy="1141412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r>
              <a:rPr lang="pt-BR" kern="0" dirty="0" err="1" smtClean="0"/>
              <a:t>Cliqueparaeditaroestilodotítulomestre</a:t>
            </a:r>
            <a:endParaRPr lang="pt-BR" kern="0" dirty="0"/>
          </a:p>
        </p:txBody>
      </p:sp>
      <p:pic>
        <p:nvPicPr>
          <p:cNvPr id="11" name="Picture 5" descr="D:\Users\nadiaferreira\Downloads\Página miolo - apresentação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Consultor\Downloads\GovFederal+MEC_OrdemEProgresso_horizontal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4242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7" r:id="rId5"/>
  </p:sldLayoutIdLst>
  <p:transition spd="slow"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Arial Black" pitchFamily="34" charset="0"/>
          <a:ea typeface="Lucida Sans Unicode" pitchFamily="34" charset="0"/>
          <a:cs typeface="Lucida Sans Unicode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Arial Black" pitchFamily="34" charset="0"/>
          <a:ea typeface="Lucida Sans Unicode" pitchFamily="34" charset="0"/>
          <a:cs typeface="Lucida Sans Unicode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Arial Black" pitchFamily="34" charset="0"/>
          <a:ea typeface="Lucida Sans Unicode" pitchFamily="34" charset="0"/>
          <a:cs typeface="Lucida Sans Unicode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anose="020B0A04020102020204" pitchFamily="34" charset="0"/>
        <a:defRPr sz="2800">
          <a:solidFill>
            <a:srgbClr val="000000"/>
          </a:solidFill>
          <a:latin typeface="Arial Black" pitchFamily="34" charset="0"/>
          <a:ea typeface="Lucida Sans Unicode" pitchFamily="34" charset="0"/>
          <a:cs typeface="Lucida Sans Unicode" pitchFamily="34" charset="0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itchFamily="34" charset="0"/>
        <a:defRPr sz="2800">
          <a:solidFill>
            <a:srgbClr val="000000"/>
          </a:solidFill>
          <a:latin typeface="Arial Black" pitchFamily="34" charset="0"/>
          <a:cs typeface="Lucida Sans Unicode" pitchFamily="34" charset="0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itchFamily="34" charset="0"/>
        <a:defRPr sz="2800">
          <a:solidFill>
            <a:srgbClr val="000000"/>
          </a:solidFill>
          <a:latin typeface="Arial Black" pitchFamily="34" charset="0"/>
          <a:cs typeface="Lucida Sans Unicode" pitchFamily="34" charset="0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itchFamily="34" charset="0"/>
        <a:defRPr sz="2800">
          <a:solidFill>
            <a:srgbClr val="000000"/>
          </a:solidFill>
          <a:latin typeface="Arial Black" pitchFamily="34" charset="0"/>
          <a:cs typeface="Lucida Sans Unicode" pitchFamily="34" charset="0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 Black" pitchFamily="34" charset="0"/>
        <a:defRPr sz="2800">
          <a:solidFill>
            <a:srgbClr val="000000"/>
          </a:solidFill>
          <a:latin typeface="Arial Black" pitchFamily="34" charset="0"/>
          <a:cs typeface="Lucida Sans Unicode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526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2"/>
          <p:cNvSpPr txBox="1">
            <a:spLocks noChangeArrowheads="1"/>
          </p:cNvSpPr>
          <p:nvPr/>
        </p:nvSpPr>
        <p:spPr bwMode="auto">
          <a:xfrm>
            <a:off x="939483" y="5013176"/>
            <a:ext cx="746390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pt-BR" alt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Coordenação-Geral de Planejamento e Orçamento das IFES</a:t>
            </a:r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Natal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16 de 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março de 2018</a:t>
            </a:r>
          </a:p>
        </p:txBody>
      </p:sp>
      <p:pic>
        <p:nvPicPr>
          <p:cNvPr id="6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05" y="2257600"/>
            <a:ext cx="3712144" cy="82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413168" y="3212976"/>
            <a:ext cx="4253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altLang="pt-BR" sz="16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Secretaria </a:t>
            </a:r>
            <a:r>
              <a:rPr lang="pt-BR" altLang="pt-BR" sz="1600" b="1" dirty="0" smtClean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de Educação Superior</a:t>
            </a:r>
            <a:r>
              <a:rPr lang="pt-BR" altLang="pt-BR" sz="16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altLang="pt-BR" sz="16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altLang="pt-BR" sz="1600" b="1" dirty="0" smtClean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Diretoria de Desenvolvimento da Rede de IFES</a:t>
            </a:r>
          </a:p>
          <a:p>
            <a:pPr algn="ctr"/>
            <a:endParaRPr lang="pt-BR" altLang="pt-BR" sz="1600" b="1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652120" y="2883229"/>
            <a:ext cx="20585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kern="0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FORPLAD</a:t>
            </a:r>
            <a:endParaRPr lang="pt-BR" sz="2400" b="1" kern="0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cxnSp>
        <p:nvCxnSpPr>
          <p:cNvPr id="17" name="Conector reto 16"/>
          <p:cNvCxnSpPr/>
          <p:nvPr/>
        </p:nvCxnSpPr>
        <p:spPr bwMode="auto">
          <a:xfrm>
            <a:off x="4671429" y="1484784"/>
            <a:ext cx="0" cy="30963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38579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69027" y="2420888"/>
            <a:ext cx="8353425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Composição do orçamento de investimento de 2018 das IFES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Parte dos recursos ‘ordinários’ de investimento de 14 IFES alocados na LOA/2018 como emendas </a:t>
            </a:r>
            <a:endParaRPr lang="pt-BR" sz="2400" dirty="0">
              <a:latin typeface="+mn-lt"/>
            </a:endParaRPr>
          </a:p>
          <a:p>
            <a:r>
              <a:rPr lang="pt-BR" sz="2400" dirty="0">
                <a:latin typeface="+mn-lt"/>
              </a:rPr>
              <a:t>- </a:t>
            </a:r>
            <a:r>
              <a:rPr lang="pt-BR" sz="2400" dirty="0" smtClean="0">
                <a:latin typeface="+mn-lt"/>
              </a:rPr>
              <a:t>  Critérios </a:t>
            </a:r>
            <a:r>
              <a:rPr lang="pt-BR" sz="2400" dirty="0">
                <a:latin typeface="+mn-lt"/>
              </a:rPr>
              <a:t>para </a:t>
            </a:r>
            <a:r>
              <a:rPr lang="pt-BR" sz="2400" dirty="0" smtClean="0">
                <a:latin typeface="+mn-lt"/>
              </a:rPr>
              <a:t>apoio orçamentário do MEC em 2018</a:t>
            </a:r>
            <a:endParaRPr lang="pt-BR" sz="2400" dirty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Revisão da Matriz OCC </a:t>
            </a:r>
            <a:r>
              <a:rPr lang="pt-BR" sz="2400" dirty="0">
                <a:latin typeface="+mn-lt"/>
              </a:rPr>
              <a:t>para </a:t>
            </a:r>
            <a:r>
              <a:rPr lang="pt-BR" sz="2400" dirty="0" smtClean="0">
                <a:latin typeface="+mn-lt"/>
              </a:rPr>
              <a:t>2019</a:t>
            </a:r>
          </a:p>
        </p:txBody>
      </p:sp>
      <p:sp>
        <p:nvSpPr>
          <p:cNvPr id="2" name="Retângulo 1"/>
          <p:cNvSpPr/>
          <p:nvPr/>
        </p:nvSpPr>
        <p:spPr>
          <a:xfrm>
            <a:off x="2744605" y="1340768"/>
            <a:ext cx="2980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pt-BR" altLang="pt-BR" sz="3600" dirty="0"/>
              <a:t>Orçamento</a:t>
            </a:r>
            <a:endParaRPr lang="pt-BR" sz="3600" kern="0" dirty="0"/>
          </a:p>
        </p:txBody>
      </p:sp>
    </p:spTree>
    <p:extLst>
      <p:ext uri="{BB962C8B-B14F-4D97-AF65-F5344CB8AC3E}">
        <p14:creationId xmlns:p14="http://schemas.microsoft.com/office/powerpoint/2010/main" val="29376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84373" y="2132856"/>
            <a:ext cx="8353425" cy="40164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Acompanhamento do </a:t>
            </a:r>
            <a:r>
              <a:rPr lang="pt-BR" sz="2400" dirty="0">
                <a:latin typeface="+mn-lt"/>
              </a:rPr>
              <a:t>sistema </a:t>
            </a:r>
            <a:r>
              <a:rPr lang="pt-BR" sz="2400" dirty="0" err="1">
                <a:latin typeface="+mn-lt"/>
              </a:rPr>
              <a:t>Simec</a:t>
            </a:r>
            <a:r>
              <a:rPr lang="pt-BR" sz="2400" dirty="0">
                <a:latin typeface="+mn-lt"/>
              </a:rPr>
              <a:t> </a:t>
            </a:r>
            <a:r>
              <a:rPr lang="pt-BR" sz="2400" dirty="0" smtClean="0">
                <a:latin typeface="+mn-lt"/>
              </a:rPr>
              <a:t>Obras: sistemática e importância</a:t>
            </a:r>
            <a:endParaRPr lang="pt-BR" sz="2400" dirty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Melhorias </a:t>
            </a:r>
            <a:r>
              <a:rPr lang="pt-BR" sz="2400" dirty="0">
                <a:latin typeface="+mn-lt"/>
              </a:rPr>
              <a:t>no sistema </a:t>
            </a:r>
            <a:r>
              <a:rPr lang="pt-BR" sz="2400" dirty="0" err="1">
                <a:latin typeface="+mn-lt"/>
              </a:rPr>
              <a:t>Simec</a:t>
            </a:r>
            <a:r>
              <a:rPr lang="pt-BR" sz="2400" dirty="0">
                <a:latin typeface="+mn-lt"/>
              </a:rPr>
              <a:t> </a:t>
            </a:r>
            <a:r>
              <a:rPr lang="pt-BR" sz="2400" dirty="0" smtClean="0">
                <a:latin typeface="+mn-lt"/>
              </a:rPr>
              <a:t>Obras: extração de dados </a:t>
            </a:r>
            <a:r>
              <a:rPr lang="pt-BR" sz="2400" dirty="0" err="1" smtClean="0">
                <a:latin typeface="+mn-lt"/>
              </a:rPr>
              <a:t>orç</a:t>
            </a:r>
            <a:r>
              <a:rPr lang="pt-BR" sz="2400" dirty="0" smtClean="0">
                <a:latin typeface="+mn-lt"/>
              </a:rPr>
              <a:t>/</a:t>
            </a:r>
            <a:r>
              <a:rPr lang="pt-BR" sz="2400" dirty="0" err="1" smtClean="0">
                <a:latin typeface="+mn-lt"/>
              </a:rPr>
              <a:t>fin</a:t>
            </a:r>
            <a:r>
              <a:rPr lang="pt-BR" sz="2400" dirty="0" smtClean="0">
                <a:latin typeface="+mn-lt"/>
              </a:rPr>
              <a:t> do </a:t>
            </a:r>
            <a:r>
              <a:rPr lang="pt-BR" sz="2400" dirty="0" err="1" smtClean="0">
                <a:latin typeface="+mn-lt"/>
              </a:rPr>
              <a:t>Siafi</a:t>
            </a:r>
            <a:r>
              <a:rPr lang="pt-BR" sz="2400" dirty="0" smtClean="0">
                <a:latin typeface="+mn-lt"/>
              </a:rPr>
              <a:t>; contribuições do </a:t>
            </a:r>
            <a:r>
              <a:rPr lang="pt-BR" sz="2400" dirty="0" err="1" smtClean="0">
                <a:latin typeface="+mn-lt"/>
              </a:rPr>
              <a:t>Forplad</a:t>
            </a:r>
            <a:endParaRPr lang="pt-BR" sz="2400" dirty="0" smtClean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Construção </a:t>
            </a:r>
            <a:r>
              <a:rPr lang="pt-BR" sz="2400" dirty="0">
                <a:latin typeface="+mn-lt"/>
              </a:rPr>
              <a:t>do novo sistema – </a:t>
            </a:r>
            <a:r>
              <a:rPr lang="pt-BR" sz="2400" dirty="0" err="1">
                <a:latin typeface="+mn-lt"/>
              </a:rPr>
              <a:t>Simec</a:t>
            </a:r>
            <a:r>
              <a:rPr lang="pt-BR" sz="2400" dirty="0">
                <a:latin typeface="+mn-lt"/>
              </a:rPr>
              <a:t> Obras </a:t>
            </a:r>
            <a:r>
              <a:rPr lang="pt-BR" sz="2400" dirty="0" smtClean="0">
                <a:latin typeface="+mn-lt"/>
              </a:rPr>
              <a:t>2: estágio </a:t>
            </a:r>
            <a:r>
              <a:rPr lang="pt-BR" sz="2400" dirty="0">
                <a:latin typeface="+mn-lt"/>
              </a:rPr>
              <a:t>de desenvolvimento e </a:t>
            </a:r>
            <a:r>
              <a:rPr lang="pt-BR" sz="2400" dirty="0" smtClean="0">
                <a:latin typeface="+mn-lt"/>
              </a:rPr>
              <a:t>perspectivas</a:t>
            </a:r>
            <a:endParaRPr lang="pt-BR" sz="2400" dirty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Grupo </a:t>
            </a:r>
            <a:r>
              <a:rPr lang="pt-BR" sz="2400" dirty="0">
                <a:latin typeface="+mn-lt"/>
              </a:rPr>
              <a:t>de </a:t>
            </a:r>
            <a:r>
              <a:rPr lang="pt-BR" sz="2400" dirty="0" smtClean="0">
                <a:latin typeface="+mn-lt"/>
              </a:rPr>
              <a:t>trabalho com a Comissão de Obras do </a:t>
            </a:r>
            <a:r>
              <a:rPr lang="pt-BR" sz="2400" dirty="0" err="1" smtClean="0">
                <a:latin typeface="+mn-lt"/>
              </a:rPr>
              <a:t>Forplad</a:t>
            </a:r>
            <a:endParaRPr lang="pt-BR" sz="2400" dirty="0" smtClean="0"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Projeto modelo da </a:t>
            </a:r>
            <a:r>
              <a:rPr lang="pt-BR" sz="2400" dirty="0" err="1" smtClean="0">
                <a:latin typeface="+mn-lt"/>
              </a:rPr>
              <a:t>Sesu</a:t>
            </a:r>
            <a:r>
              <a:rPr lang="pt-BR" sz="2400" dirty="0" smtClean="0">
                <a:latin typeface="+mn-lt"/>
              </a:rPr>
              <a:t> e portfólio de projetos </a:t>
            </a:r>
            <a:r>
              <a:rPr lang="pt-BR" sz="2400" dirty="0" smtClean="0">
                <a:latin typeface="+mn-lt"/>
              </a:rPr>
              <a:t>da Rede de IFES</a:t>
            </a:r>
            <a:endParaRPr lang="pt-BR" sz="2400" dirty="0">
              <a:latin typeface="+mn-lt"/>
            </a:endParaRPr>
          </a:p>
          <a:p>
            <a:pPr marL="285750" indent="-28575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endParaRPr lang="pt-BR" sz="2400" b="1" dirty="0" smtClean="0">
              <a:latin typeface="+mn-lt"/>
              <a:ea typeface="+mn-ea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429210" y="1207539"/>
            <a:ext cx="8228013" cy="70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>
              <a:defRPr/>
            </a:pPr>
            <a:r>
              <a:rPr lang="pt-BR" altLang="pt-BR" sz="3600" dirty="0" smtClean="0"/>
              <a:t>Obras</a:t>
            </a:r>
            <a:endParaRPr lang="pt-BR" sz="3600" kern="0" dirty="0"/>
          </a:p>
        </p:txBody>
      </p:sp>
    </p:spTree>
    <p:extLst>
      <p:ext uri="{BB962C8B-B14F-4D97-AF65-F5344CB8AC3E}">
        <p14:creationId xmlns:p14="http://schemas.microsoft.com/office/powerpoint/2010/main" val="17039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95536" y="1628800"/>
            <a:ext cx="83534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algn="just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endParaRPr lang="pt-BR" sz="2400" b="1" u="sng" dirty="0">
              <a:latin typeface="+mn-lt"/>
              <a:ea typeface="+mn-ea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99646" y="2564904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+mn-lt"/>
              </a:rPr>
              <a:t>- Contratos com valor superior a R$ 10 milhões podem ser assinados pelas IFES sem prévia autorização do MEC</a:t>
            </a:r>
          </a:p>
          <a:p>
            <a:r>
              <a:rPr lang="pt-BR" sz="2800" dirty="0" smtClean="0">
                <a:latin typeface="+mn-lt"/>
              </a:rPr>
              <a:t>- Contratos que devem ser submetidos à autorização do Ministério do Planejamento: </a:t>
            </a:r>
            <a:r>
              <a:rPr lang="pt-BR" sz="2800" dirty="0">
                <a:latin typeface="+mn-lt"/>
              </a:rPr>
              <a:t>l</a:t>
            </a:r>
            <a:r>
              <a:rPr lang="pt-BR" sz="2800" dirty="0" smtClean="0">
                <a:latin typeface="+mn-lt"/>
              </a:rPr>
              <a:t>ocação </a:t>
            </a:r>
            <a:r>
              <a:rPr lang="pt-BR" sz="2800" dirty="0">
                <a:latin typeface="+mn-lt"/>
              </a:rPr>
              <a:t>de imóveis </a:t>
            </a:r>
            <a:r>
              <a:rPr lang="pt-BR" sz="2800" dirty="0" smtClean="0">
                <a:latin typeface="+mn-lt"/>
              </a:rPr>
              <a:t>com valor mensal acima de R$ </a:t>
            </a:r>
            <a:r>
              <a:rPr lang="pt-BR" sz="2800" dirty="0">
                <a:latin typeface="+mn-lt"/>
              </a:rPr>
              <a:t>10 </a:t>
            </a:r>
            <a:r>
              <a:rPr lang="pt-BR" sz="2800" dirty="0" smtClean="0">
                <a:latin typeface="+mn-lt"/>
              </a:rPr>
              <a:t>mil e aquisição </a:t>
            </a:r>
            <a:r>
              <a:rPr lang="pt-BR" sz="2800" dirty="0">
                <a:latin typeface="+mn-lt"/>
              </a:rPr>
              <a:t>de </a:t>
            </a:r>
            <a:r>
              <a:rPr lang="pt-BR" sz="2800" dirty="0" smtClean="0">
                <a:latin typeface="+mn-lt"/>
              </a:rPr>
              <a:t>veículos.</a:t>
            </a:r>
            <a:endParaRPr lang="pt-BR" sz="2800" dirty="0">
              <a:latin typeface="+mn-lt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539750" y="1288925"/>
            <a:ext cx="82280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>
              <a:defRPr/>
            </a:pPr>
            <a:r>
              <a:rPr lang="pt-BR" altLang="pt-BR" sz="3600" dirty="0" smtClean="0"/>
              <a:t>Decreto de Governança</a:t>
            </a:r>
            <a:endParaRPr lang="pt-BR" sz="3600" kern="0" dirty="0"/>
          </a:p>
        </p:txBody>
      </p:sp>
    </p:spTree>
    <p:extLst>
      <p:ext uri="{BB962C8B-B14F-4D97-AF65-F5344CB8AC3E}">
        <p14:creationId xmlns:p14="http://schemas.microsoft.com/office/powerpoint/2010/main" val="420575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414338" y="2636912"/>
            <a:ext cx="8353425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 sz="2400" dirty="0" smtClean="0">
                <a:latin typeface="+mn-lt"/>
              </a:rPr>
              <a:t>- Sistema </a:t>
            </a:r>
            <a:r>
              <a:rPr lang="pt-BR" sz="2400" dirty="0">
                <a:latin typeface="+mn-lt"/>
              </a:rPr>
              <a:t>de acompanhamento de demandas de auditoria </a:t>
            </a:r>
            <a:r>
              <a:rPr lang="pt-BR" sz="2400" dirty="0" smtClean="0">
                <a:latin typeface="+mn-lt"/>
              </a:rPr>
              <a:t>a ser disponibilizado para as IFES pela AECI/MEC</a:t>
            </a:r>
            <a:endParaRPr lang="pt-BR" sz="2400" dirty="0">
              <a:latin typeface="+mn-lt"/>
            </a:endParaRPr>
          </a:p>
          <a:p>
            <a:r>
              <a:rPr lang="pt-BR" sz="2400" dirty="0">
                <a:latin typeface="+mn-lt"/>
              </a:rPr>
              <a:t>- </a:t>
            </a:r>
            <a:r>
              <a:rPr lang="pt-BR" sz="2400" dirty="0" smtClean="0">
                <a:latin typeface="+mn-lt"/>
              </a:rPr>
              <a:t>Compras governamentais e demais políticas voltadas para a agricultura </a:t>
            </a:r>
            <a:r>
              <a:rPr lang="pt-BR" sz="2400" dirty="0">
                <a:latin typeface="+mn-lt"/>
              </a:rPr>
              <a:t>familiar</a:t>
            </a:r>
          </a:p>
          <a:p>
            <a:r>
              <a:rPr lang="pt-BR" sz="2400" dirty="0">
                <a:latin typeface="+mn-lt"/>
              </a:rPr>
              <a:t>- </a:t>
            </a:r>
            <a:r>
              <a:rPr lang="pt-BR" sz="2400" dirty="0" smtClean="0">
                <a:latin typeface="+mn-lt"/>
              </a:rPr>
              <a:t>Projeto de compras </a:t>
            </a:r>
            <a:r>
              <a:rPr lang="pt-BR" sz="2400" dirty="0">
                <a:latin typeface="+mn-lt"/>
              </a:rPr>
              <a:t>compartilhadas de serviços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Revisão </a:t>
            </a:r>
            <a:r>
              <a:rPr lang="pt-BR" sz="2400" dirty="0" smtClean="0">
                <a:latin typeface="+mn-lt"/>
              </a:rPr>
              <a:t>dos indicadores de gestão do </a:t>
            </a:r>
            <a:r>
              <a:rPr lang="pt-BR" sz="2400" dirty="0" smtClean="0">
                <a:latin typeface="+mn-lt"/>
              </a:rPr>
              <a:t>TCU</a:t>
            </a:r>
          </a:p>
          <a:p>
            <a:pPr marL="342900" indent="-342900">
              <a:buFontTx/>
              <a:buChar char="-"/>
            </a:pPr>
            <a:r>
              <a:rPr lang="pt-BR" sz="2400" dirty="0" smtClean="0">
                <a:latin typeface="+mn-lt"/>
              </a:rPr>
              <a:t>Novas regras relacionadas à governança de contratações de bens e serviços </a:t>
            </a:r>
            <a:r>
              <a:rPr lang="pt-BR" sz="2400" smtClean="0">
                <a:latin typeface="+mn-lt"/>
              </a:rPr>
              <a:t>(Decreto 7.689/2012)</a:t>
            </a:r>
            <a:endParaRPr lang="pt-BR" sz="2400" dirty="0" smtClean="0">
              <a:latin typeface="+mn-lt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 bwMode="auto">
          <a:xfrm>
            <a:off x="539750" y="1288925"/>
            <a:ext cx="82280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+mj-lt"/>
                <a:ea typeface="Lucida Sans Unicode" pitchFamily="34" charset="0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anose="020B0A04020102020204" pitchFamily="34" charset="0"/>
              <a:defRPr sz="2800">
                <a:solidFill>
                  <a:srgbClr val="000000"/>
                </a:solidFill>
                <a:latin typeface="Arial Black" pitchFamily="34" charset="0"/>
                <a:ea typeface="Lucida Sans Unicode" pitchFamily="34" charset="0"/>
                <a:cs typeface="Lucida Sans Unicode" pitchFamily="34" charset="0"/>
              </a:defRPr>
            </a:lvl5pPr>
            <a:lvl6pPr marL="4572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6pPr>
            <a:lvl7pPr marL="9144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7pPr>
            <a:lvl8pPr marL="13716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8pPr>
            <a:lvl9pPr marL="1828800"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 Black" pitchFamily="34" charset="0"/>
              <a:defRPr sz="2800">
                <a:solidFill>
                  <a:srgbClr val="000000"/>
                </a:solidFill>
                <a:latin typeface="Arial Black" pitchFamily="34" charset="0"/>
                <a:cs typeface="Lucida Sans Unicode" pitchFamily="34" charset="0"/>
              </a:defRPr>
            </a:lvl9pPr>
          </a:lstStyle>
          <a:p>
            <a:pPr>
              <a:defRPr/>
            </a:pPr>
            <a:r>
              <a:rPr lang="pt-BR" altLang="pt-BR" sz="3600" dirty="0" smtClean="0"/>
              <a:t>Demais </a:t>
            </a:r>
            <a:r>
              <a:rPr lang="pt-BR" altLang="pt-BR" sz="3600" dirty="0" smtClean="0"/>
              <a:t>assuntos de gestão</a:t>
            </a:r>
            <a:endParaRPr lang="pt-BR" sz="3600" kern="0" dirty="0"/>
          </a:p>
        </p:txBody>
      </p:sp>
    </p:spTree>
    <p:extLst>
      <p:ext uri="{BB962C8B-B14F-4D97-AF65-F5344CB8AC3E}">
        <p14:creationId xmlns:p14="http://schemas.microsoft.com/office/powerpoint/2010/main" val="357847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Consultor\Downloads\GovFederal+MEC_OrdemEProgresso_horizont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05" y="2257600"/>
            <a:ext cx="3712144" cy="82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13748" y="3212976"/>
            <a:ext cx="44518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altLang="pt-BR" sz="14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Secretaria </a:t>
            </a:r>
            <a:r>
              <a:rPr lang="pt-BR" altLang="pt-BR" sz="1400" b="1" dirty="0" smtClean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de Educação Superior</a:t>
            </a:r>
            <a:r>
              <a:rPr lang="pt-BR" altLang="pt-BR" sz="14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altLang="pt-BR" sz="1400" b="1" dirty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altLang="pt-BR" sz="1400" b="1" dirty="0" smtClean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Diretoria de Desenvolvimento da Rede de IFES</a:t>
            </a:r>
          </a:p>
          <a:p>
            <a:pPr algn="ctr"/>
            <a:r>
              <a:rPr lang="pt-BR" altLang="pt-BR" sz="1400" b="1" dirty="0" smtClean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Coordenação Geral de Planejamento e Orçamento</a:t>
            </a:r>
          </a:p>
          <a:p>
            <a:pPr algn="ctr"/>
            <a:r>
              <a:rPr lang="pt-BR" altLang="pt-BR" sz="1400" b="1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d</a:t>
            </a:r>
            <a:r>
              <a:rPr lang="pt-BR" altLang="pt-BR" sz="1400" b="1" smtClean="0">
                <a:solidFill>
                  <a:schemeClr val="tx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as IFES</a:t>
            </a:r>
            <a:endParaRPr lang="pt-BR" altLang="pt-BR" sz="1400" b="1" dirty="0" smtClean="0">
              <a:solidFill>
                <a:schemeClr val="tx1"/>
              </a:solidFill>
              <a:latin typeface="+mn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403397" y="2883229"/>
            <a:ext cx="25560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pt-BR" altLang="pt-BR" sz="2000" b="1" dirty="0" err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Cgpo</a:t>
            </a:r>
            <a:r>
              <a:rPr lang="pt-BR" altLang="pt-BR" sz="2000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/</a:t>
            </a:r>
            <a:r>
              <a:rPr lang="pt-BR" altLang="pt-BR" sz="2000" b="1" dirty="0" err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Difes</a:t>
            </a:r>
            <a:r>
              <a:rPr lang="pt-BR" altLang="pt-BR" sz="2000" b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/</a:t>
            </a:r>
            <a:r>
              <a:rPr lang="pt-BR" altLang="pt-BR" sz="2000" b="1" dirty="0" err="1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Sesu</a:t>
            </a:r>
            <a:endParaRPr lang="pt-BR" altLang="pt-BR" sz="20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ctr" eaLnBrk="1" hangingPunct="1"/>
            <a:r>
              <a:rPr lang="pt-BR" altLang="pt-BR" sz="1800" dirty="0" smtClean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rPr>
              <a:t>cgposesu@mec.gov.br</a:t>
            </a:r>
            <a:endParaRPr lang="pt-BR" altLang="pt-BR" sz="1800" dirty="0">
              <a:solidFill>
                <a:schemeClr val="tx1"/>
              </a:solidFill>
              <a:latin typeface="+mn-lt"/>
              <a:ea typeface="ＭＳ Ｐゴシック" panose="020B0600070205080204" pitchFamily="34" charset="-128"/>
            </a:endParaRPr>
          </a:p>
          <a:p>
            <a:pPr algn="ctr" eaLnBrk="1" hangingPunct="1"/>
            <a:r>
              <a:rPr lang="pt-BR" altLang="pt-BR" sz="180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rPr>
              <a:t>(61) </a:t>
            </a:r>
            <a:r>
              <a:rPr lang="pt-BR" altLang="pt-BR" sz="1800" dirty="0" smtClean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rPr>
              <a:t>2022-8167 </a:t>
            </a:r>
            <a:r>
              <a:rPr lang="pt-BR" altLang="pt-BR" sz="1800" dirty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rPr>
              <a:t>/ </a:t>
            </a:r>
            <a:r>
              <a:rPr lang="pt-BR" altLang="pt-BR" sz="1800" dirty="0" smtClean="0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</a:rPr>
              <a:t>8173</a:t>
            </a:r>
            <a:endParaRPr lang="pt-BR" altLang="pt-BR" sz="1800" dirty="0">
              <a:solidFill>
                <a:schemeClr val="tx1"/>
              </a:solidFill>
              <a:latin typeface="+mn-lt"/>
              <a:ea typeface="ＭＳ Ｐゴシック" panose="020B0600070205080204" pitchFamily="34" charset="-128"/>
            </a:endParaRPr>
          </a:p>
        </p:txBody>
      </p:sp>
      <p:cxnSp>
        <p:nvCxnSpPr>
          <p:cNvPr id="17" name="Conector reto 16"/>
          <p:cNvCxnSpPr/>
          <p:nvPr/>
        </p:nvCxnSpPr>
        <p:spPr bwMode="auto">
          <a:xfrm>
            <a:off x="4671429" y="1484784"/>
            <a:ext cx="0" cy="30963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9716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 Black"/>
        <a:ea typeface=""/>
        <a:cs typeface="Lucida Sans Unicode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16107</TotalTime>
  <Words>253</Words>
  <Application>Microsoft Office PowerPoint</Application>
  <PresentationFormat>Apresentação na tela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8" baseType="lpstr">
      <vt:lpstr>Design padrão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Bianka Araujo Gomes</dc:creator>
  <cp:lastModifiedBy>weber gomes</cp:lastModifiedBy>
  <cp:revision>1487</cp:revision>
  <cp:lastPrinted>2018-03-08T19:45:14Z</cp:lastPrinted>
  <dcterms:modified xsi:type="dcterms:W3CDTF">2018-03-16T11:47:49Z</dcterms:modified>
</cp:coreProperties>
</file>