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420" r:id="rId3"/>
    <p:sldId id="258" r:id="rId4"/>
    <p:sldId id="259" r:id="rId5"/>
    <p:sldId id="302" r:id="rId6"/>
    <p:sldId id="297" r:id="rId7"/>
    <p:sldId id="269" r:id="rId8"/>
    <p:sldId id="261" r:id="rId9"/>
    <p:sldId id="270" r:id="rId10"/>
    <p:sldId id="422" r:id="rId11"/>
    <p:sldId id="271" r:id="rId12"/>
    <p:sldId id="272" r:id="rId13"/>
    <p:sldId id="274" r:id="rId14"/>
    <p:sldId id="262" r:id="rId15"/>
    <p:sldId id="419" r:id="rId16"/>
    <p:sldId id="421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E6A61-4EF5-4DC1-A15F-F3CF32B06C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476BAB9-6CDE-445B-84B7-A41A9E35E3D9}">
      <dgm:prSet phldrT="[Texto]"/>
      <dgm:spPr/>
      <dgm:t>
        <a:bodyPr/>
        <a:lstStyle/>
        <a:p>
          <a:r>
            <a:rPr lang="pt-BR" dirty="0"/>
            <a:t>Definir objetivos estratégicos que serão priorizados (Comitê de Governança)</a:t>
          </a:r>
        </a:p>
      </dgm:t>
    </dgm:pt>
    <dgm:pt modelId="{99CAE62B-6139-40C5-B1B0-8AA0813261AD}" type="parTrans" cxnId="{25AE2B92-09E2-4A3A-8B8F-3BFF4151EF87}">
      <dgm:prSet/>
      <dgm:spPr/>
      <dgm:t>
        <a:bodyPr/>
        <a:lstStyle/>
        <a:p>
          <a:endParaRPr lang="pt-BR"/>
        </a:p>
      </dgm:t>
    </dgm:pt>
    <dgm:pt modelId="{5359EAE0-D057-406C-9CCA-99AC7DD09105}" type="sibTrans" cxnId="{25AE2B92-09E2-4A3A-8B8F-3BFF4151EF87}">
      <dgm:prSet/>
      <dgm:spPr/>
      <dgm:t>
        <a:bodyPr/>
        <a:lstStyle/>
        <a:p>
          <a:endParaRPr lang="pt-BR"/>
        </a:p>
      </dgm:t>
    </dgm:pt>
    <dgm:pt modelId="{9198852E-F155-40C0-88E4-CE69CC2F60E1}">
      <dgm:prSet phldrT="[Texto]"/>
      <dgm:spPr/>
      <dgm:t>
        <a:bodyPr/>
        <a:lstStyle/>
        <a:p>
          <a:r>
            <a:rPr lang="pt-BR" dirty="0"/>
            <a:t>Priorização de Objetivos - Matriz GUT</a:t>
          </a:r>
        </a:p>
      </dgm:t>
    </dgm:pt>
    <dgm:pt modelId="{0C6C95E6-C4D0-4792-8BDA-A9D8C57883BC}" type="parTrans" cxnId="{6B3804B2-9987-47B5-8D63-D5674C165E17}">
      <dgm:prSet/>
      <dgm:spPr/>
      <dgm:t>
        <a:bodyPr/>
        <a:lstStyle/>
        <a:p>
          <a:endParaRPr lang="pt-BR"/>
        </a:p>
      </dgm:t>
    </dgm:pt>
    <dgm:pt modelId="{06DD70AA-8B99-4E42-B47F-7ADA53989C4A}" type="sibTrans" cxnId="{6B3804B2-9987-47B5-8D63-D5674C165E17}">
      <dgm:prSet/>
      <dgm:spPr/>
      <dgm:t>
        <a:bodyPr/>
        <a:lstStyle/>
        <a:p>
          <a:endParaRPr lang="pt-BR"/>
        </a:p>
      </dgm:t>
    </dgm:pt>
    <dgm:pt modelId="{6838D3C3-90A7-4E09-A85E-8BB8604C94D5}">
      <dgm:prSet phldrT="[Texto]"/>
      <dgm:spPr/>
      <dgm:t>
        <a:bodyPr/>
        <a:lstStyle/>
        <a:p>
          <a:r>
            <a:rPr lang="pt-BR" dirty="0"/>
            <a:t>Identificar os riscos estratégicos (Comitê de Governança)</a:t>
          </a:r>
        </a:p>
      </dgm:t>
    </dgm:pt>
    <dgm:pt modelId="{3BEE23BA-D613-453B-92C7-08286607B749}" type="parTrans" cxnId="{C6C1C398-6675-4200-A3C7-27548A70F9B5}">
      <dgm:prSet/>
      <dgm:spPr/>
      <dgm:t>
        <a:bodyPr/>
        <a:lstStyle/>
        <a:p>
          <a:endParaRPr lang="pt-BR"/>
        </a:p>
      </dgm:t>
    </dgm:pt>
    <dgm:pt modelId="{D4F2FF41-DD85-4A78-AC71-33B5AF19345F}" type="sibTrans" cxnId="{C6C1C398-6675-4200-A3C7-27548A70F9B5}">
      <dgm:prSet/>
      <dgm:spPr/>
      <dgm:t>
        <a:bodyPr/>
        <a:lstStyle/>
        <a:p>
          <a:endParaRPr lang="pt-BR"/>
        </a:p>
      </dgm:t>
    </dgm:pt>
    <dgm:pt modelId="{2F7A3E88-9455-4B72-92A7-E9B394B5FFC7}">
      <dgm:prSet phldrT="[Texto]"/>
      <dgm:spPr/>
      <dgm:t>
        <a:bodyPr/>
        <a:lstStyle/>
        <a:p>
          <a:r>
            <a:rPr lang="pt-BR" dirty="0"/>
            <a:t>Identificação dos setores responsáveis pelos riscos (Comitê de Governança)</a:t>
          </a:r>
        </a:p>
      </dgm:t>
    </dgm:pt>
    <dgm:pt modelId="{43FBA90D-1D52-49B5-986D-06A102E91651}" type="parTrans" cxnId="{007A9703-F063-444A-850F-D2BC2BAB00BF}">
      <dgm:prSet/>
      <dgm:spPr/>
      <dgm:t>
        <a:bodyPr/>
        <a:lstStyle/>
        <a:p>
          <a:endParaRPr lang="pt-BR"/>
        </a:p>
      </dgm:t>
    </dgm:pt>
    <dgm:pt modelId="{AED90EC9-4CF7-479D-8F19-24A410999F47}" type="sibTrans" cxnId="{007A9703-F063-444A-850F-D2BC2BAB00BF}">
      <dgm:prSet/>
      <dgm:spPr/>
      <dgm:t>
        <a:bodyPr/>
        <a:lstStyle/>
        <a:p>
          <a:endParaRPr lang="pt-BR"/>
        </a:p>
      </dgm:t>
    </dgm:pt>
    <dgm:pt modelId="{F025AF08-F980-4736-8759-8150E308E322}">
      <dgm:prSet phldrT="[Texto]"/>
      <dgm:spPr/>
      <dgm:t>
        <a:bodyPr/>
        <a:lstStyle/>
        <a:p>
          <a:r>
            <a:rPr lang="pt-BR" dirty="0"/>
            <a:t>Avaliação e classificação dos riscos – Matriz de probabilidade e impacto (setores</a:t>
          </a:r>
        </a:p>
        <a:p>
          <a:r>
            <a:rPr lang="pt-BR" dirty="0"/>
            <a:t>responsáveis)</a:t>
          </a:r>
        </a:p>
      </dgm:t>
    </dgm:pt>
    <dgm:pt modelId="{76608232-5E3A-49A5-829E-71B355366887}" type="parTrans" cxnId="{AB6BF10B-05DD-4CA1-8D1F-8D9CCC542D46}">
      <dgm:prSet/>
      <dgm:spPr/>
      <dgm:t>
        <a:bodyPr/>
        <a:lstStyle/>
        <a:p>
          <a:endParaRPr lang="pt-BR"/>
        </a:p>
      </dgm:t>
    </dgm:pt>
    <dgm:pt modelId="{1362BC87-2A15-4118-9661-3C4BE4E987B1}" type="sibTrans" cxnId="{AB6BF10B-05DD-4CA1-8D1F-8D9CCC542D46}">
      <dgm:prSet/>
      <dgm:spPr/>
      <dgm:t>
        <a:bodyPr/>
        <a:lstStyle/>
        <a:p>
          <a:endParaRPr lang="pt-BR"/>
        </a:p>
      </dgm:t>
    </dgm:pt>
    <dgm:pt modelId="{14AC3B95-77E8-468B-8EC1-BA2825F8688F}">
      <dgm:prSet/>
      <dgm:spPr/>
      <dgm:t>
        <a:bodyPr/>
        <a:lstStyle/>
        <a:p>
          <a:r>
            <a:rPr lang="pt-BR" dirty="0"/>
            <a:t>Controles (setores responsáveis)</a:t>
          </a:r>
        </a:p>
        <a:p>
          <a:r>
            <a:rPr lang="pt-BR" dirty="0"/>
            <a:t>e Monitoramento (setores responsáveis)</a:t>
          </a:r>
        </a:p>
      </dgm:t>
    </dgm:pt>
    <dgm:pt modelId="{F7B8927B-0754-4ADF-8DF7-AB3D2E57CC2B}" type="parTrans" cxnId="{CF9B4267-E8D4-410B-B648-E01D47D6544F}">
      <dgm:prSet/>
      <dgm:spPr/>
      <dgm:t>
        <a:bodyPr/>
        <a:lstStyle/>
        <a:p>
          <a:endParaRPr lang="pt-BR"/>
        </a:p>
      </dgm:t>
    </dgm:pt>
    <dgm:pt modelId="{09397D93-63BE-42CE-A2B7-A52556588C70}" type="sibTrans" cxnId="{CF9B4267-E8D4-410B-B648-E01D47D6544F}">
      <dgm:prSet/>
      <dgm:spPr/>
      <dgm:t>
        <a:bodyPr/>
        <a:lstStyle/>
        <a:p>
          <a:endParaRPr lang="pt-BR"/>
        </a:p>
      </dgm:t>
    </dgm:pt>
    <dgm:pt modelId="{02B4662F-7025-4572-8736-B02838BE81DC}">
      <dgm:prSet/>
      <dgm:spPr/>
      <dgm:t>
        <a:bodyPr/>
        <a:lstStyle/>
        <a:p>
          <a:r>
            <a:rPr lang="pt-BR" dirty="0"/>
            <a:t>Tratamento (setores responsáveis)</a:t>
          </a:r>
        </a:p>
      </dgm:t>
    </dgm:pt>
    <dgm:pt modelId="{5D13ADB8-4490-4C41-B51F-3556804644C5}" type="sibTrans" cxnId="{60D3089E-4D3D-49BD-96B1-10F3FFA3FD89}">
      <dgm:prSet/>
      <dgm:spPr/>
      <dgm:t>
        <a:bodyPr/>
        <a:lstStyle/>
        <a:p>
          <a:endParaRPr lang="pt-BR"/>
        </a:p>
      </dgm:t>
    </dgm:pt>
    <dgm:pt modelId="{6AD5AFDF-45A8-4C12-B3B9-2799C825BA56}" type="parTrans" cxnId="{60D3089E-4D3D-49BD-96B1-10F3FFA3FD89}">
      <dgm:prSet/>
      <dgm:spPr/>
      <dgm:t>
        <a:bodyPr/>
        <a:lstStyle/>
        <a:p>
          <a:endParaRPr lang="pt-BR"/>
        </a:p>
      </dgm:t>
    </dgm:pt>
    <dgm:pt modelId="{50467344-A12D-443B-9CCD-FB4047631A42}" type="pres">
      <dgm:prSet presAssocID="{A4EE6A61-4EF5-4DC1-A15F-F3CF32B06C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5B724A2-CCA2-4D1D-BE5F-BC4094BE6DCF}" type="pres">
      <dgm:prSet presAssocID="{3476BAB9-6CDE-445B-84B7-A41A9E35E3D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25C5AE-B8A8-4D55-9240-41D27D85B8A8}" type="pres">
      <dgm:prSet presAssocID="{5359EAE0-D057-406C-9CCA-99AC7DD09105}" presName="sibTrans" presStyleLbl="sibTrans2D1" presStyleIdx="0" presStyleCnt="7"/>
      <dgm:spPr/>
      <dgm:t>
        <a:bodyPr/>
        <a:lstStyle/>
        <a:p>
          <a:endParaRPr lang="pt-BR"/>
        </a:p>
      </dgm:t>
    </dgm:pt>
    <dgm:pt modelId="{58B7B5E2-E3AD-4862-96D6-1B08B9590E11}" type="pres">
      <dgm:prSet presAssocID="{5359EAE0-D057-406C-9CCA-99AC7DD09105}" presName="connectorText" presStyleLbl="sibTrans2D1" presStyleIdx="0" presStyleCnt="7"/>
      <dgm:spPr/>
      <dgm:t>
        <a:bodyPr/>
        <a:lstStyle/>
        <a:p>
          <a:endParaRPr lang="pt-BR"/>
        </a:p>
      </dgm:t>
    </dgm:pt>
    <dgm:pt modelId="{4FE72D67-C033-4912-BABC-4EFB0BBF8A45}" type="pres">
      <dgm:prSet presAssocID="{9198852E-F155-40C0-88E4-CE69CC2F60E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BFA78B-FA65-4CD7-A024-520EAEDB8F3B}" type="pres">
      <dgm:prSet presAssocID="{06DD70AA-8B99-4E42-B47F-7ADA53989C4A}" presName="sibTrans" presStyleLbl="sibTrans2D1" presStyleIdx="1" presStyleCnt="7"/>
      <dgm:spPr/>
      <dgm:t>
        <a:bodyPr/>
        <a:lstStyle/>
        <a:p>
          <a:endParaRPr lang="pt-BR"/>
        </a:p>
      </dgm:t>
    </dgm:pt>
    <dgm:pt modelId="{F7943EE2-201A-4A28-9102-225B5FB1E7A6}" type="pres">
      <dgm:prSet presAssocID="{06DD70AA-8B99-4E42-B47F-7ADA53989C4A}" presName="connectorText" presStyleLbl="sibTrans2D1" presStyleIdx="1" presStyleCnt="7"/>
      <dgm:spPr/>
      <dgm:t>
        <a:bodyPr/>
        <a:lstStyle/>
        <a:p>
          <a:endParaRPr lang="pt-BR"/>
        </a:p>
      </dgm:t>
    </dgm:pt>
    <dgm:pt modelId="{20A00D86-A3B5-440E-BAA5-996EE7D40E96}" type="pres">
      <dgm:prSet presAssocID="{6838D3C3-90A7-4E09-A85E-8BB8604C94D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F24192-8C5A-4C10-9327-11AAA5C9EB22}" type="pres">
      <dgm:prSet presAssocID="{D4F2FF41-DD85-4A78-AC71-33B5AF19345F}" presName="sibTrans" presStyleLbl="sibTrans2D1" presStyleIdx="2" presStyleCnt="7"/>
      <dgm:spPr/>
      <dgm:t>
        <a:bodyPr/>
        <a:lstStyle/>
        <a:p>
          <a:endParaRPr lang="pt-BR"/>
        </a:p>
      </dgm:t>
    </dgm:pt>
    <dgm:pt modelId="{80276E63-AEE2-4B11-B834-42EFB4D36AB5}" type="pres">
      <dgm:prSet presAssocID="{D4F2FF41-DD85-4A78-AC71-33B5AF19345F}" presName="connectorText" presStyleLbl="sibTrans2D1" presStyleIdx="2" presStyleCnt="7"/>
      <dgm:spPr/>
      <dgm:t>
        <a:bodyPr/>
        <a:lstStyle/>
        <a:p>
          <a:endParaRPr lang="pt-BR"/>
        </a:p>
      </dgm:t>
    </dgm:pt>
    <dgm:pt modelId="{A6FF92A6-46F3-451E-8BC2-531A6A022A14}" type="pres">
      <dgm:prSet presAssocID="{2F7A3E88-9455-4B72-92A7-E9B394B5FFC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D6CBDB-B667-41D7-B39D-C1CEA07F9042}" type="pres">
      <dgm:prSet presAssocID="{AED90EC9-4CF7-479D-8F19-24A410999F47}" presName="sibTrans" presStyleLbl="sibTrans2D1" presStyleIdx="3" presStyleCnt="7"/>
      <dgm:spPr/>
      <dgm:t>
        <a:bodyPr/>
        <a:lstStyle/>
        <a:p>
          <a:endParaRPr lang="pt-BR"/>
        </a:p>
      </dgm:t>
    </dgm:pt>
    <dgm:pt modelId="{B767CB8C-7CF9-4FDA-9F34-482D42632565}" type="pres">
      <dgm:prSet presAssocID="{AED90EC9-4CF7-479D-8F19-24A410999F47}" presName="connectorText" presStyleLbl="sibTrans2D1" presStyleIdx="3" presStyleCnt="7"/>
      <dgm:spPr/>
      <dgm:t>
        <a:bodyPr/>
        <a:lstStyle/>
        <a:p>
          <a:endParaRPr lang="pt-BR"/>
        </a:p>
      </dgm:t>
    </dgm:pt>
    <dgm:pt modelId="{5876439D-7351-47BC-A0C3-EDF2B57FA425}" type="pres">
      <dgm:prSet presAssocID="{F025AF08-F980-4736-8759-8150E308E32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EC359D-30F9-477F-A790-981854D76C86}" type="pres">
      <dgm:prSet presAssocID="{1362BC87-2A15-4118-9661-3C4BE4E987B1}" presName="sibTrans" presStyleLbl="sibTrans2D1" presStyleIdx="4" presStyleCnt="7"/>
      <dgm:spPr/>
      <dgm:t>
        <a:bodyPr/>
        <a:lstStyle/>
        <a:p>
          <a:endParaRPr lang="pt-BR"/>
        </a:p>
      </dgm:t>
    </dgm:pt>
    <dgm:pt modelId="{3EF27A2A-1B3C-4C81-85FD-14F716588582}" type="pres">
      <dgm:prSet presAssocID="{1362BC87-2A15-4118-9661-3C4BE4E987B1}" presName="connectorText" presStyleLbl="sibTrans2D1" presStyleIdx="4" presStyleCnt="7"/>
      <dgm:spPr/>
      <dgm:t>
        <a:bodyPr/>
        <a:lstStyle/>
        <a:p>
          <a:endParaRPr lang="pt-BR"/>
        </a:p>
      </dgm:t>
    </dgm:pt>
    <dgm:pt modelId="{DA5EA2A2-C916-466A-8C3D-2E6652D5E085}" type="pres">
      <dgm:prSet presAssocID="{02B4662F-7025-4572-8736-B02838BE81D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ECDE55-9B8C-461F-B8BC-4D58BF7B6AF2}" type="pres">
      <dgm:prSet presAssocID="{5D13ADB8-4490-4C41-B51F-3556804644C5}" presName="sibTrans" presStyleLbl="sibTrans2D1" presStyleIdx="5" presStyleCnt="7"/>
      <dgm:spPr/>
      <dgm:t>
        <a:bodyPr/>
        <a:lstStyle/>
        <a:p>
          <a:endParaRPr lang="pt-BR"/>
        </a:p>
      </dgm:t>
    </dgm:pt>
    <dgm:pt modelId="{20030EE9-ED86-4ED9-9B62-FACDF4E6AD76}" type="pres">
      <dgm:prSet presAssocID="{5D13ADB8-4490-4C41-B51F-3556804644C5}" presName="connectorText" presStyleLbl="sibTrans2D1" presStyleIdx="5" presStyleCnt="7"/>
      <dgm:spPr/>
      <dgm:t>
        <a:bodyPr/>
        <a:lstStyle/>
        <a:p>
          <a:endParaRPr lang="pt-BR"/>
        </a:p>
      </dgm:t>
    </dgm:pt>
    <dgm:pt modelId="{419734E2-FE51-46D0-B9AE-24568AFE5A3F}" type="pres">
      <dgm:prSet presAssocID="{14AC3B95-77E8-468B-8EC1-BA2825F8688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3BCA17-06B4-4755-9F32-CCF7B67C8354}" type="pres">
      <dgm:prSet presAssocID="{09397D93-63BE-42CE-A2B7-A52556588C70}" presName="sibTrans" presStyleLbl="sibTrans2D1" presStyleIdx="6" presStyleCnt="7"/>
      <dgm:spPr/>
      <dgm:t>
        <a:bodyPr/>
        <a:lstStyle/>
        <a:p>
          <a:endParaRPr lang="pt-BR"/>
        </a:p>
      </dgm:t>
    </dgm:pt>
    <dgm:pt modelId="{E9E63C2D-E74E-4C7E-910E-A55D3822EAD1}" type="pres">
      <dgm:prSet presAssocID="{09397D93-63BE-42CE-A2B7-A52556588C70}" presName="connectorText" presStyleLbl="sibTrans2D1" presStyleIdx="6" presStyleCnt="7"/>
      <dgm:spPr/>
      <dgm:t>
        <a:bodyPr/>
        <a:lstStyle/>
        <a:p>
          <a:endParaRPr lang="pt-BR"/>
        </a:p>
      </dgm:t>
    </dgm:pt>
  </dgm:ptLst>
  <dgm:cxnLst>
    <dgm:cxn modelId="{108BD620-B545-4F3A-BC89-2ECA26216394}" type="presOf" srcId="{2F7A3E88-9455-4B72-92A7-E9B394B5FFC7}" destId="{A6FF92A6-46F3-451E-8BC2-531A6A022A14}" srcOrd="0" destOrd="0" presId="urn:microsoft.com/office/officeart/2005/8/layout/cycle2"/>
    <dgm:cxn modelId="{4200ED6F-06E6-4C13-824D-9856762F598B}" type="presOf" srcId="{09397D93-63BE-42CE-A2B7-A52556588C70}" destId="{883BCA17-06B4-4755-9F32-CCF7B67C8354}" srcOrd="0" destOrd="0" presId="urn:microsoft.com/office/officeart/2005/8/layout/cycle2"/>
    <dgm:cxn modelId="{AE67D25F-AE76-4592-A274-91AC2AC8E57D}" type="presOf" srcId="{14AC3B95-77E8-468B-8EC1-BA2825F8688F}" destId="{419734E2-FE51-46D0-B9AE-24568AFE5A3F}" srcOrd="0" destOrd="0" presId="urn:microsoft.com/office/officeart/2005/8/layout/cycle2"/>
    <dgm:cxn modelId="{B05898F9-5DD9-49D6-97CE-7607FF62C81C}" type="presOf" srcId="{D4F2FF41-DD85-4A78-AC71-33B5AF19345F}" destId="{80276E63-AEE2-4B11-B834-42EFB4D36AB5}" srcOrd="1" destOrd="0" presId="urn:microsoft.com/office/officeart/2005/8/layout/cycle2"/>
    <dgm:cxn modelId="{CF9B4267-E8D4-410B-B648-E01D47D6544F}" srcId="{A4EE6A61-4EF5-4DC1-A15F-F3CF32B06CDD}" destId="{14AC3B95-77E8-468B-8EC1-BA2825F8688F}" srcOrd="6" destOrd="0" parTransId="{F7B8927B-0754-4ADF-8DF7-AB3D2E57CC2B}" sibTransId="{09397D93-63BE-42CE-A2B7-A52556588C70}"/>
    <dgm:cxn modelId="{2DFAF48C-E718-47A1-961B-AC38AA2E14DB}" type="presOf" srcId="{A4EE6A61-4EF5-4DC1-A15F-F3CF32B06CDD}" destId="{50467344-A12D-443B-9CCD-FB4047631A42}" srcOrd="0" destOrd="0" presId="urn:microsoft.com/office/officeart/2005/8/layout/cycle2"/>
    <dgm:cxn modelId="{33A1049F-B48B-4FA1-BE38-6831EA22870A}" type="presOf" srcId="{09397D93-63BE-42CE-A2B7-A52556588C70}" destId="{E9E63C2D-E74E-4C7E-910E-A55D3822EAD1}" srcOrd="1" destOrd="0" presId="urn:microsoft.com/office/officeart/2005/8/layout/cycle2"/>
    <dgm:cxn modelId="{C6C1C398-6675-4200-A3C7-27548A70F9B5}" srcId="{A4EE6A61-4EF5-4DC1-A15F-F3CF32B06CDD}" destId="{6838D3C3-90A7-4E09-A85E-8BB8604C94D5}" srcOrd="2" destOrd="0" parTransId="{3BEE23BA-D613-453B-92C7-08286607B749}" sibTransId="{D4F2FF41-DD85-4A78-AC71-33B5AF19345F}"/>
    <dgm:cxn modelId="{BA41B8DB-F9BF-4736-806A-043CDB978F81}" type="presOf" srcId="{5D13ADB8-4490-4C41-B51F-3556804644C5}" destId="{7CECDE55-9B8C-461F-B8BC-4D58BF7B6AF2}" srcOrd="0" destOrd="0" presId="urn:microsoft.com/office/officeart/2005/8/layout/cycle2"/>
    <dgm:cxn modelId="{0BEB6CCE-65C3-4D6E-A270-356F5775C0A7}" type="presOf" srcId="{D4F2FF41-DD85-4A78-AC71-33B5AF19345F}" destId="{9BF24192-8C5A-4C10-9327-11AAA5C9EB22}" srcOrd="0" destOrd="0" presId="urn:microsoft.com/office/officeart/2005/8/layout/cycle2"/>
    <dgm:cxn modelId="{AB6BF10B-05DD-4CA1-8D1F-8D9CCC542D46}" srcId="{A4EE6A61-4EF5-4DC1-A15F-F3CF32B06CDD}" destId="{F025AF08-F980-4736-8759-8150E308E322}" srcOrd="4" destOrd="0" parTransId="{76608232-5E3A-49A5-829E-71B355366887}" sibTransId="{1362BC87-2A15-4118-9661-3C4BE4E987B1}"/>
    <dgm:cxn modelId="{951574F8-228F-4A55-95CF-BF56A5625AC3}" type="presOf" srcId="{06DD70AA-8B99-4E42-B47F-7ADA53989C4A}" destId="{C5BFA78B-FA65-4CD7-A024-520EAEDB8F3B}" srcOrd="0" destOrd="0" presId="urn:microsoft.com/office/officeart/2005/8/layout/cycle2"/>
    <dgm:cxn modelId="{60D3089E-4D3D-49BD-96B1-10F3FFA3FD89}" srcId="{A4EE6A61-4EF5-4DC1-A15F-F3CF32B06CDD}" destId="{02B4662F-7025-4572-8736-B02838BE81DC}" srcOrd="5" destOrd="0" parTransId="{6AD5AFDF-45A8-4C12-B3B9-2799C825BA56}" sibTransId="{5D13ADB8-4490-4C41-B51F-3556804644C5}"/>
    <dgm:cxn modelId="{C116EF4D-2AB2-4A40-AB4D-1B160987B197}" type="presOf" srcId="{AED90EC9-4CF7-479D-8F19-24A410999F47}" destId="{B767CB8C-7CF9-4FDA-9F34-482D42632565}" srcOrd="1" destOrd="0" presId="urn:microsoft.com/office/officeart/2005/8/layout/cycle2"/>
    <dgm:cxn modelId="{8E047D75-9F9A-485E-B671-6A9CD38D3EF5}" type="presOf" srcId="{06DD70AA-8B99-4E42-B47F-7ADA53989C4A}" destId="{F7943EE2-201A-4A28-9102-225B5FB1E7A6}" srcOrd="1" destOrd="0" presId="urn:microsoft.com/office/officeart/2005/8/layout/cycle2"/>
    <dgm:cxn modelId="{647720F4-EE34-4ACE-909B-D0329C9091EA}" type="presOf" srcId="{9198852E-F155-40C0-88E4-CE69CC2F60E1}" destId="{4FE72D67-C033-4912-BABC-4EFB0BBF8A45}" srcOrd="0" destOrd="0" presId="urn:microsoft.com/office/officeart/2005/8/layout/cycle2"/>
    <dgm:cxn modelId="{00960BFF-495A-492D-BA82-8A3BBEA6F3BA}" type="presOf" srcId="{5359EAE0-D057-406C-9CCA-99AC7DD09105}" destId="{7425C5AE-B8A8-4D55-9240-41D27D85B8A8}" srcOrd="0" destOrd="0" presId="urn:microsoft.com/office/officeart/2005/8/layout/cycle2"/>
    <dgm:cxn modelId="{007A9703-F063-444A-850F-D2BC2BAB00BF}" srcId="{A4EE6A61-4EF5-4DC1-A15F-F3CF32B06CDD}" destId="{2F7A3E88-9455-4B72-92A7-E9B394B5FFC7}" srcOrd="3" destOrd="0" parTransId="{43FBA90D-1D52-49B5-986D-06A102E91651}" sibTransId="{AED90EC9-4CF7-479D-8F19-24A410999F47}"/>
    <dgm:cxn modelId="{25AE2B92-09E2-4A3A-8B8F-3BFF4151EF87}" srcId="{A4EE6A61-4EF5-4DC1-A15F-F3CF32B06CDD}" destId="{3476BAB9-6CDE-445B-84B7-A41A9E35E3D9}" srcOrd="0" destOrd="0" parTransId="{99CAE62B-6139-40C5-B1B0-8AA0813261AD}" sibTransId="{5359EAE0-D057-406C-9CCA-99AC7DD09105}"/>
    <dgm:cxn modelId="{498D0D57-2DF1-42D5-9E32-380D1C50F359}" type="presOf" srcId="{5D13ADB8-4490-4C41-B51F-3556804644C5}" destId="{20030EE9-ED86-4ED9-9B62-FACDF4E6AD76}" srcOrd="1" destOrd="0" presId="urn:microsoft.com/office/officeart/2005/8/layout/cycle2"/>
    <dgm:cxn modelId="{6B3804B2-9987-47B5-8D63-D5674C165E17}" srcId="{A4EE6A61-4EF5-4DC1-A15F-F3CF32B06CDD}" destId="{9198852E-F155-40C0-88E4-CE69CC2F60E1}" srcOrd="1" destOrd="0" parTransId="{0C6C95E6-C4D0-4792-8BDA-A9D8C57883BC}" sibTransId="{06DD70AA-8B99-4E42-B47F-7ADA53989C4A}"/>
    <dgm:cxn modelId="{ED6C94D1-13D8-4331-BA1B-9F1E4C63FAE7}" type="presOf" srcId="{1362BC87-2A15-4118-9661-3C4BE4E987B1}" destId="{3EF27A2A-1B3C-4C81-85FD-14F716588582}" srcOrd="1" destOrd="0" presId="urn:microsoft.com/office/officeart/2005/8/layout/cycle2"/>
    <dgm:cxn modelId="{BE780CE5-C5E2-4DA5-996C-ACB86889927B}" type="presOf" srcId="{AED90EC9-4CF7-479D-8F19-24A410999F47}" destId="{6DD6CBDB-B667-41D7-B39D-C1CEA07F9042}" srcOrd="0" destOrd="0" presId="urn:microsoft.com/office/officeart/2005/8/layout/cycle2"/>
    <dgm:cxn modelId="{A56B3D70-99DC-49F7-9774-2DECE1200AB6}" type="presOf" srcId="{F025AF08-F980-4736-8759-8150E308E322}" destId="{5876439D-7351-47BC-A0C3-EDF2B57FA425}" srcOrd="0" destOrd="0" presId="urn:microsoft.com/office/officeart/2005/8/layout/cycle2"/>
    <dgm:cxn modelId="{5C1CF816-E855-48CE-A273-AA24D7F4A4E2}" type="presOf" srcId="{1362BC87-2A15-4118-9661-3C4BE4E987B1}" destId="{5AEC359D-30F9-477F-A790-981854D76C86}" srcOrd="0" destOrd="0" presId="urn:microsoft.com/office/officeart/2005/8/layout/cycle2"/>
    <dgm:cxn modelId="{9A3CDB85-BBA0-4C26-9806-FA88F0EAD6BC}" type="presOf" srcId="{6838D3C3-90A7-4E09-A85E-8BB8604C94D5}" destId="{20A00D86-A3B5-440E-BAA5-996EE7D40E96}" srcOrd="0" destOrd="0" presId="urn:microsoft.com/office/officeart/2005/8/layout/cycle2"/>
    <dgm:cxn modelId="{C51FAA7A-F5DB-40CF-936E-7717A4E14666}" type="presOf" srcId="{3476BAB9-6CDE-445B-84B7-A41A9E35E3D9}" destId="{85B724A2-CCA2-4D1D-BE5F-BC4094BE6DCF}" srcOrd="0" destOrd="0" presId="urn:microsoft.com/office/officeart/2005/8/layout/cycle2"/>
    <dgm:cxn modelId="{98DA70C0-7E61-4160-B52B-BD1AEDC729A3}" type="presOf" srcId="{02B4662F-7025-4572-8736-B02838BE81DC}" destId="{DA5EA2A2-C916-466A-8C3D-2E6652D5E085}" srcOrd="0" destOrd="0" presId="urn:microsoft.com/office/officeart/2005/8/layout/cycle2"/>
    <dgm:cxn modelId="{9288CD35-01FD-4C25-BF30-696B5682EC42}" type="presOf" srcId="{5359EAE0-D057-406C-9CCA-99AC7DD09105}" destId="{58B7B5E2-E3AD-4862-96D6-1B08B9590E11}" srcOrd="1" destOrd="0" presId="urn:microsoft.com/office/officeart/2005/8/layout/cycle2"/>
    <dgm:cxn modelId="{40B44495-C5BF-4785-9809-6F5998BE280B}" type="presParOf" srcId="{50467344-A12D-443B-9CCD-FB4047631A42}" destId="{85B724A2-CCA2-4D1D-BE5F-BC4094BE6DCF}" srcOrd="0" destOrd="0" presId="urn:microsoft.com/office/officeart/2005/8/layout/cycle2"/>
    <dgm:cxn modelId="{3D8A7F2F-A9F7-49CD-9EDF-E01A3DF94A1B}" type="presParOf" srcId="{50467344-A12D-443B-9CCD-FB4047631A42}" destId="{7425C5AE-B8A8-4D55-9240-41D27D85B8A8}" srcOrd="1" destOrd="0" presId="urn:microsoft.com/office/officeart/2005/8/layout/cycle2"/>
    <dgm:cxn modelId="{B4D8C803-92EC-40E5-B0C0-0C9E2DD723BC}" type="presParOf" srcId="{7425C5AE-B8A8-4D55-9240-41D27D85B8A8}" destId="{58B7B5E2-E3AD-4862-96D6-1B08B9590E11}" srcOrd="0" destOrd="0" presId="urn:microsoft.com/office/officeart/2005/8/layout/cycle2"/>
    <dgm:cxn modelId="{40F92126-AB32-4421-AA4B-22A7DECB2D3A}" type="presParOf" srcId="{50467344-A12D-443B-9CCD-FB4047631A42}" destId="{4FE72D67-C033-4912-BABC-4EFB0BBF8A45}" srcOrd="2" destOrd="0" presId="urn:microsoft.com/office/officeart/2005/8/layout/cycle2"/>
    <dgm:cxn modelId="{27A193FB-90DE-40F5-A8D4-2B8FE43263F3}" type="presParOf" srcId="{50467344-A12D-443B-9CCD-FB4047631A42}" destId="{C5BFA78B-FA65-4CD7-A024-520EAEDB8F3B}" srcOrd="3" destOrd="0" presId="urn:microsoft.com/office/officeart/2005/8/layout/cycle2"/>
    <dgm:cxn modelId="{2FCED499-6FE9-44C6-8102-999586652AD5}" type="presParOf" srcId="{C5BFA78B-FA65-4CD7-A024-520EAEDB8F3B}" destId="{F7943EE2-201A-4A28-9102-225B5FB1E7A6}" srcOrd="0" destOrd="0" presId="urn:microsoft.com/office/officeart/2005/8/layout/cycle2"/>
    <dgm:cxn modelId="{EA0349C8-0A87-4577-9975-E1BF86125547}" type="presParOf" srcId="{50467344-A12D-443B-9CCD-FB4047631A42}" destId="{20A00D86-A3B5-440E-BAA5-996EE7D40E96}" srcOrd="4" destOrd="0" presId="urn:microsoft.com/office/officeart/2005/8/layout/cycle2"/>
    <dgm:cxn modelId="{C7CDF450-FCFC-46B5-A6B0-170EAC278FF0}" type="presParOf" srcId="{50467344-A12D-443B-9CCD-FB4047631A42}" destId="{9BF24192-8C5A-4C10-9327-11AAA5C9EB22}" srcOrd="5" destOrd="0" presId="urn:microsoft.com/office/officeart/2005/8/layout/cycle2"/>
    <dgm:cxn modelId="{8175E54F-B437-423A-9556-27A46E0D23CE}" type="presParOf" srcId="{9BF24192-8C5A-4C10-9327-11AAA5C9EB22}" destId="{80276E63-AEE2-4B11-B834-42EFB4D36AB5}" srcOrd="0" destOrd="0" presId="urn:microsoft.com/office/officeart/2005/8/layout/cycle2"/>
    <dgm:cxn modelId="{4D5CF182-2B62-4202-B4BC-862F373040F2}" type="presParOf" srcId="{50467344-A12D-443B-9CCD-FB4047631A42}" destId="{A6FF92A6-46F3-451E-8BC2-531A6A022A14}" srcOrd="6" destOrd="0" presId="urn:microsoft.com/office/officeart/2005/8/layout/cycle2"/>
    <dgm:cxn modelId="{C95B9694-61B2-4422-BB69-DE9CB2CADF44}" type="presParOf" srcId="{50467344-A12D-443B-9CCD-FB4047631A42}" destId="{6DD6CBDB-B667-41D7-B39D-C1CEA07F9042}" srcOrd="7" destOrd="0" presId="urn:microsoft.com/office/officeart/2005/8/layout/cycle2"/>
    <dgm:cxn modelId="{68D117BD-FE85-42D9-AB16-4D48FE4ABA0D}" type="presParOf" srcId="{6DD6CBDB-B667-41D7-B39D-C1CEA07F9042}" destId="{B767CB8C-7CF9-4FDA-9F34-482D42632565}" srcOrd="0" destOrd="0" presId="urn:microsoft.com/office/officeart/2005/8/layout/cycle2"/>
    <dgm:cxn modelId="{6458C148-FE3F-4699-A530-5F1D724EFBA3}" type="presParOf" srcId="{50467344-A12D-443B-9CCD-FB4047631A42}" destId="{5876439D-7351-47BC-A0C3-EDF2B57FA425}" srcOrd="8" destOrd="0" presId="urn:microsoft.com/office/officeart/2005/8/layout/cycle2"/>
    <dgm:cxn modelId="{8EC04E6E-9FA6-4EE7-9344-EECB7BEFA8BE}" type="presParOf" srcId="{50467344-A12D-443B-9CCD-FB4047631A42}" destId="{5AEC359D-30F9-477F-A790-981854D76C86}" srcOrd="9" destOrd="0" presId="urn:microsoft.com/office/officeart/2005/8/layout/cycle2"/>
    <dgm:cxn modelId="{D1F8A18A-08D3-436C-81EA-449E8633D18D}" type="presParOf" srcId="{5AEC359D-30F9-477F-A790-981854D76C86}" destId="{3EF27A2A-1B3C-4C81-85FD-14F716588582}" srcOrd="0" destOrd="0" presId="urn:microsoft.com/office/officeart/2005/8/layout/cycle2"/>
    <dgm:cxn modelId="{6AB0CF5C-3C98-483F-A950-580E545A2BA4}" type="presParOf" srcId="{50467344-A12D-443B-9CCD-FB4047631A42}" destId="{DA5EA2A2-C916-466A-8C3D-2E6652D5E085}" srcOrd="10" destOrd="0" presId="urn:microsoft.com/office/officeart/2005/8/layout/cycle2"/>
    <dgm:cxn modelId="{485FB16C-EAF4-4DCD-8843-43643321CB67}" type="presParOf" srcId="{50467344-A12D-443B-9CCD-FB4047631A42}" destId="{7CECDE55-9B8C-461F-B8BC-4D58BF7B6AF2}" srcOrd="11" destOrd="0" presId="urn:microsoft.com/office/officeart/2005/8/layout/cycle2"/>
    <dgm:cxn modelId="{580A287B-0CF1-4CF2-A002-073A30D499DD}" type="presParOf" srcId="{7CECDE55-9B8C-461F-B8BC-4D58BF7B6AF2}" destId="{20030EE9-ED86-4ED9-9B62-FACDF4E6AD76}" srcOrd="0" destOrd="0" presId="urn:microsoft.com/office/officeart/2005/8/layout/cycle2"/>
    <dgm:cxn modelId="{F5B9CE30-78A0-4DB3-89C9-551F5223AD21}" type="presParOf" srcId="{50467344-A12D-443B-9CCD-FB4047631A42}" destId="{419734E2-FE51-46D0-B9AE-24568AFE5A3F}" srcOrd="12" destOrd="0" presId="urn:microsoft.com/office/officeart/2005/8/layout/cycle2"/>
    <dgm:cxn modelId="{65C36202-C00C-4DED-BD77-476D19042207}" type="presParOf" srcId="{50467344-A12D-443B-9CCD-FB4047631A42}" destId="{883BCA17-06B4-4755-9F32-CCF7B67C8354}" srcOrd="13" destOrd="0" presId="urn:microsoft.com/office/officeart/2005/8/layout/cycle2"/>
    <dgm:cxn modelId="{B4F9F2A6-FAB7-4478-BF6F-0B3F8C54D3D8}" type="presParOf" srcId="{883BCA17-06B4-4755-9F32-CCF7B67C8354}" destId="{E9E63C2D-E74E-4C7E-910E-A55D3822EAD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64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44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170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41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54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597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8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48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51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97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8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50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29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84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98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7F7E-2048-4AC1-9F20-6D54CCFC2508}" type="datetimeFigureOut">
              <a:rPr lang="pt-BR" smtClean="0"/>
              <a:t>18/10/2019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AABAAE-9632-4111-835D-56ABBC5C8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64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2A8550-2F72-4AD2-BA53-50F1433A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99" y="1178829"/>
            <a:ext cx="9594165" cy="2250171"/>
          </a:xfrm>
        </p:spPr>
        <p:txBody>
          <a:bodyPr>
            <a:noAutofit/>
          </a:bodyPr>
          <a:lstStyle/>
          <a:p>
            <a:r>
              <a:rPr lang="pt-BR" sz="4800" b="1" dirty="0"/>
              <a:t>Gestão de Riscos da UFCA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9620684-3E80-44E8-997E-459BAD6F7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427" y="4389828"/>
            <a:ext cx="9144000" cy="1655762"/>
          </a:xfrm>
        </p:spPr>
        <p:txBody>
          <a:bodyPr>
            <a:normAutofit/>
          </a:bodyPr>
          <a:lstStyle/>
          <a:p>
            <a:r>
              <a:rPr lang="pt-BR" sz="2000" dirty="0"/>
              <a:t>Tiago de Alencar Viana</a:t>
            </a:r>
          </a:p>
          <a:p>
            <a:r>
              <a:rPr lang="pt-BR" sz="2000" dirty="0"/>
              <a:t>Coordenador de Transparência, Governança e Gestão de Riscos</a:t>
            </a:r>
          </a:p>
          <a:p>
            <a:r>
              <a:rPr lang="pt-BR" sz="2000" dirty="0"/>
              <a:t>Pró-Reitor Adjunto de Planejamento e Orçamento</a:t>
            </a:r>
          </a:p>
        </p:txBody>
      </p:sp>
      <p:pic>
        <p:nvPicPr>
          <p:cNvPr id="1026" name="Picture 2" descr="Resultado de imagem para brasÃ£o ufca">
            <a:extLst>
              <a:ext uri="{FF2B5EF4-FFF2-40B4-BE49-F238E27FC236}">
                <a16:creationId xmlns:a16="http://schemas.microsoft.com/office/drawing/2014/main" xmlns="" id="{A0D489B1-3762-4EEA-A179-4DB96A975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03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DE2A88-8859-4C5A-AE29-DE9E2020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Ferramentas gerenciais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1F6CFD5-7B93-4563-BA0C-0F6C6C894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400" dirty="0"/>
              <a:t>Planilha documentadora (2017 – 2019);</a:t>
            </a:r>
          </a:p>
          <a:p>
            <a:r>
              <a:rPr lang="pt-BR" sz="2400" dirty="0" err="1"/>
              <a:t>ForRisco</a:t>
            </a:r>
            <a:r>
              <a:rPr lang="pt-BR" sz="2400" dirty="0"/>
              <a:t> (2020).</a:t>
            </a:r>
          </a:p>
        </p:txBody>
      </p:sp>
      <p:pic>
        <p:nvPicPr>
          <p:cNvPr id="3074" name="Picture 2" descr="Resultado de imagem para forriscos">
            <a:extLst>
              <a:ext uri="{FF2B5EF4-FFF2-40B4-BE49-F238E27FC236}">
                <a16:creationId xmlns:a16="http://schemas.microsoft.com/office/drawing/2014/main" xmlns="" id="{4E801343-9239-487C-A55D-6175F1489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632" y="4469503"/>
            <a:ext cx="3952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m para brasÃ£o ufca">
            <a:extLst>
              <a:ext uri="{FF2B5EF4-FFF2-40B4-BE49-F238E27FC236}">
                <a16:creationId xmlns:a16="http://schemas.microsoft.com/office/drawing/2014/main" xmlns="" id="{B545BE65-608F-4D2D-B0FB-EC6457637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73" y="5398424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28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FDD9EF-72A0-4402-A11A-03E6641B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xmlns="" id="{FBEB75DA-42F7-41F0-97C3-9C1353C061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011907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462629-33E6-4B7C-8FE9-522B7500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xmlns="" id="{60E8E1ED-D751-4B18-89B2-1CACA194A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9" y="1716259"/>
            <a:ext cx="9694692" cy="3038726"/>
          </a:xfrm>
        </p:spPr>
      </p:pic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75DB9F4E-1738-4FA5-8548-1708221CF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33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8A942F-EBF2-4C61-9A07-014DD7F9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Matriz de Probabilidade e Impacto UFCA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25CF0176-D3E1-494C-9879-95AF37A39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71097"/>
              </p:ext>
            </p:extLst>
          </p:nvPr>
        </p:nvGraphicFramePr>
        <p:xfrm>
          <a:off x="677333" y="1617785"/>
          <a:ext cx="9071576" cy="4437170"/>
        </p:xfrm>
        <a:graphic>
          <a:graphicData uri="http://schemas.openxmlformats.org/drawingml/2006/table">
            <a:tbl>
              <a:tblPr/>
              <a:tblGrid>
                <a:gridCol w="1133947">
                  <a:extLst>
                    <a:ext uri="{9D8B030D-6E8A-4147-A177-3AD203B41FA5}">
                      <a16:colId xmlns:a16="http://schemas.microsoft.com/office/drawing/2014/main" xmlns="" val="910109300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3060950517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1349275775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1095843280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489958501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1649352768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3630808548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948029456"/>
                    </a:ext>
                  </a:extLst>
                </a:gridCol>
              </a:tblGrid>
              <a:tr h="443717">
                <a:tc>
                  <a:txBody>
                    <a:bodyPr/>
                    <a:lstStyle/>
                    <a:p>
                      <a:pPr algn="l"/>
                      <a:r>
                        <a:rPr lang="pt-BR" sz="1100" b="1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Arial" panose="020B060402020202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Matriz de Riscos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Arial" panose="020B060402020202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394149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Catastrófico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821090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Grande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562002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Moderado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2782184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Pequeno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945434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Insignificante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604264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l"/>
                      <a:r>
                        <a:rPr lang="pt-BR" sz="1100" b="1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Arial" panose="020B060402020202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797133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l"/>
                      <a:r>
                        <a:rPr lang="pt-BR" sz="1100" b="1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effectLst/>
                          <a:latin typeface="Arial" panose="020B0604020202020204" pitchFamily="34" charset="0"/>
                        </a:rPr>
                        <a:t>Muito baixa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effectLst/>
                          <a:latin typeface="Arial" panose="020B0604020202020204" pitchFamily="34" charset="0"/>
                        </a:rPr>
                        <a:t>Baixa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effectLst/>
                          <a:latin typeface="Arial" panose="020B0604020202020204" pitchFamily="34" charset="0"/>
                        </a:rPr>
                        <a:t>Média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effectLst/>
                          <a:latin typeface="Arial" panose="020B0604020202020204" pitchFamily="34" charset="0"/>
                        </a:rPr>
                        <a:t>Alta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effectLst/>
                          <a:latin typeface="Arial" panose="020B0604020202020204" pitchFamily="34" charset="0"/>
                        </a:rPr>
                        <a:t>Muito alta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5053115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l"/>
                      <a:r>
                        <a:rPr lang="pt-BR" sz="1100" b="1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Arial" panose="020B060402020202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&lt; 10%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&gt;=10% &lt;= 30%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&gt;=30% &lt;= 50%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&gt;=50% &lt;= 90%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&gt;90%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744499"/>
                  </a:ext>
                </a:extLst>
              </a:tr>
              <a:tr h="443717">
                <a:tc>
                  <a:txBody>
                    <a:bodyPr/>
                    <a:lstStyle/>
                    <a:p>
                      <a:pPr algn="l"/>
                      <a:r>
                        <a:rPr lang="pt-BR" sz="1100" b="1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>
                          <a:effectLst/>
                          <a:latin typeface="Calibri" panose="020F050202020403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100">
                          <a:effectLst/>
                          <a:latin typeface="Arial" panose="020B0604020202020204" pitchFamily="34" charset="0"/>
                        </a:rPr>
                      </a:b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effectLst/>
                          <a:latin typeface="Arial" panose="020B0604020202020204" pitchFamily="34" charset="0"/>
                        </a:rPr>
                        <a:t>PROBABILIDADE</a:t>
                      </a:r>
                      <a:endParaRPr lang="pt-BR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100" dirty="0">
                          <a:effectLst/>
                          <a:latin typeface="Arial" panose="020B0604020202020204" pitchFamily="34" charset="0"/>
                        </a:rPr>
                      </a:b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449" marR="55449" marT="27725" marB="27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184346"/>
                  </a:ext>
                </a:extLst>
              </a:tr>
            </a:tbl>
          </a:graphicData>
        </a:graphic>
      </p:graphicFrame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577B6724-E1C7-475C-A619-448444393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114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3BFFDD-DFA6-434A-9F3C-B8D73B5E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e consulta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B275104-EF7C-4DFB-AC67-DEC465C4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6665"/>
            <a:ext cx="8596668" cy="3880773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Elaboração de Plano de Comunicação e responsabilização.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F4B0CF20-2C42-4A11-BD76-36D87BFAC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m para plano de comunicação">
            <a:extLst>
              <a:ext uri="{FF2B5EF4-FFF2-40B4-BE49-F238E27FC236}">
                <a16:creationId xmlns:a16="http://schemas.microsoft.com/office/drawing/2014/main" xmlns="" id="{B367BF16-5EBB-4F46-A334-556FB0233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77" y="3500094"/>
            <a:ext cx="2875723" cy="285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17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9D4326-2A56-4E15-A07B-0923AAF5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99" y="235778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pt-BR" sz="5400" dirty="0"/>
              <a:t>Modelo de Gestão de Riscos Estratégicos da UFCA</a:t>
            </a:r>
          </a:p>
        </p:txBody>
      </p:sp>
      <p:pic>
        <p:nvPicPr>
          <p:cNvPr id="16" name="Picture 2" descr="Resultado de imagem para brasÃ£o ufca">
            <a:extLst>
              <a:ext uri="{FF2B5EF4-FFF2-40B4-BE49-F238E27FC236}">
                <a16:creationId xmlns:a16="http://schemas.microsoft.com/office/drawing/2014/main" xmlns="" id="{BB675136-6A63-4571-89DF-B2F7BB6CE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73" y="5398424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71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B66B456D-32A6-44B3-9CD3-E16906AC7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89537"/>
              </p:ext>
            </p:extLst>
          </p:nvPr>
        </p:nvGraphicFramePr>
        <p:xfrm>
          <a:off x="265043" y="106017"/>
          <a:ext cx="11396870" cy="6520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Resultado de imagem para brasÃ£o ufca">
            <a:extLst>
              <a:ext uri="{FF2B5EF4-FFF2-40B4-BE49-F238E27FC236}">
                <a16:creationId xmlns:a16="http://schemas.microsoft.com/office/drawing/2014/main" xmlns="" id="{63EAFD4C-DB91-449C-B906-CB96A6E7F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73" y="5398424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606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29138-B674-40F2-BDAE-3DA47521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C7DABC-E744-43BC-80C3-5F3A70807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6600" dirty="0"/>
              <a:t>OBRIGADO!</a:t>
            </a:r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F5DD172D-D40F-4C3D-B929-257AD9341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73" y="5398424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4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C3D646-1BE7-4EF0-A6C6-92FFAF03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 da Gestão de Riscos da UFCA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9CE8D7D-5262-4052-9F2F-35D8FEBE2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2016.2 - Pesquisas sobre políticas, boas práticas, metodologias, ferramentas e criação do GTT Permanente de Gestão de Riscos;</a:t>
            </a:r>
          </a:p>
          <a:p>
            <a:r>
              <a:rPr lang="pt-BR" dirty="0"/>
              <a:t>Política de Gestão de Riscos aprovada em abril de 2017 no Conselho Superior;</a:t>
            </a:r>
          </a:p>
          <a:p>
            <a:r>
              <a:rPr lang="pt-BR" dirty="0"/>
              <a:t>Aprovação do Comitê de Governança, Riscos e Controles;</a:t>
            </a:r>
          </a:p>
          <a:p>
            <a:r>
              <a:rPr lang="pt-BR" dirty="0"/>
              <a:t>Criação da Divisão de Gestão de Riscos na PROPLAN;</a:t>
            </a:r>
          </a:p>
          <a:p>
            <a:r>
              <a:rPr lang="pt-BR" dirty="0"/>
              <a:t>Criação da Coordenadoria de Gestão de Projetos e Processos;</a:t>
            </a:r>
          </a:p>
          <a:p>
            <a:r>
              <a:rPr lang="pt-BR" dirty="0"/>
              <a:t>2017.2 – Testes para implementação da Gestão de Riscos;</a:t>
            </a:r>
          </a:p>
          <a:p>
            <a:r>
              <a:rPr lang="pt-BR" dirty="0"/>
              <a:t>2017.2 – Modelo de Gerenciamento Integrado de Riscos e Processos.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8" name="Picture 4" descr="Resultado de imagem para histórico">
            <a:extLst>
              <a:ext uri="{FF2B5EF4-FFF2-40B4-BE49-F238E27FC236}">
                <a16:creationId xmlns:a16="http://schemas.microsoft.com/office/drawing/2014/main" xmlns="" id="{0E6815E1-998B-40AE-80AC-256C33AA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85801"/>
            <a:ext cx="2061275" cy="16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m para brasÃ£o ufca">
            <a:extLst>
              <a:ext uri="{FF2B5EF4-FFF2-40B4-BE49-F238E27FC236}">
                <a16:creationId xmlns:a16="http://schemas.microsoft.com/office/drawing/2014/main" xmlns="" id="{0DAAF655-5C92-4E9A-BE1F-7CC563F76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4" y="5398424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4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BA355A-26F1-4A13-8E80-5DF124E0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DOS OBJETIVOS E PRINCÍPIOS INSTITUCIONAIS DA UFCA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867FD95-8A46-4AD9-AF73-0E193B2DA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/>
          </a:bodyPr>
          <a:lstStyle/>
          <a:p>
            <a:endParaRPr lang="pt-BR" sz="2400" dirty="0"/>
          </a:p>
          <a:p>
            <a:pPr algn="just"/>
            <a:r>
              <a:rPr lang="pt-BR" sz="2400" dirty="0"/>
              <a:t>Art. 3º A gestão de riscos da UFCA deverá buscar atender os objetivos institucionais elencados no seu referencial estratégico.</a:t>
            </a:r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CAC5F10E-82F1-470C-98DA-FADEE0CB0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1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28721E-3714-4AD5-A4ED-8AE2AEF0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DDFA3CF-0EFE-4759-807E-DE73CF52B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88580F21-DB18-4187-95A2-8DB58B035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ufca.edu.br/portal/images/UFCA-Mapa_Estrategico.jpg">
            <a:extLst>
              <a:ext uri="{FF2B5EF4-FFF2-40B4-BE49-F238E27FC236}">
                <a16:creationId xmlns:a16="http://schemas.microsoft.com/office/drawing/2014/main" xmlns="" id="{08B928F6-7E1B-493B-94D7-B006DF2B6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5" y="122872"/>
            <a:ext cx="8596668" cy="544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60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E5701C-9C00-4DE8-9690-0524FCD7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Categorias de riscos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006205E-4E3A-45C8-9031-7F1240367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Estratégico: eventos que possam impactar na missão, nas metas ou nos objetivos estratégicos da unidade/órgão.</a:t>
            </a:r>
          </a:p>
          <a:p>
            <a:pPr algn="just"/>
            <a:r>
              <a:rPr lang="pt-BR" dirty="0"/>
              <a:t>Operacional: eventos que podem comprometer as atividades da unidade, normalmente associados a falhas, deficiência ou inadequação de processos internos, pessoas, infraestrutura e sistemas, afetando o esforço da gestão quanto à eficácia e a eficiência dos processos organizacionais.</a:t>
            </a:r>
          </a:p>
          <a:p>
            <a:pPr algn="just"/>
            <a:r>
              <a:rPr lang="pt-BR" dirty="0"/>
              <a:t>Orçamentário: eventos que podem comprometer a capacidade do órgão de contar com os recursos orçamentários necessários à realização de suas atividades, ou eventos que possam comprometer a própria execução orçamentária</a:t>
            </a:r>
          </a:p>
          <a:p>
            <a:pPr algn="just"/>
            <a:r>
              <a:rPr lang="pt-BR" dirty="0"/>
              <a:t>Conformidade: eventos que podem afetar o cumprimento de leis e regulamentos aplicáveis.</a:t>
            </a:r>
          </a:p>
          <a:p>
            <a:pPr algn="just"/>
            <a:r>
              <a:rPr lang="pt-BR" dirty="0"/>
              <a:t>Imagem/Reputação: eventos que podem comprometer a confiança da sociedade em relação à capacidade do órgão em cumprir sua missão institucional, interferem diretamente na imagem do órgão.</a:t>
            </a:r>
          </a:p>
          <a:p>
            <a:endParaRPr lang="pt-BR" dirty="0"/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115AF907-C1B1-4758-B2F5-8A83779DB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73" y="5398424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59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7B8F71-3787-451D-AFDF-10BD5E0B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6E90AEA-85EC-4BD1-90E5-4C2FA0F9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76B9BE7-A9B1-4DF2-AAD8-1EA44809A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"/>
            <a:ext cx="8318500" cy="59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8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16181F-9781-4B54-8DC5-CB32FC37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DAS DIRETRIZES DA POLÍTICA DE GESTÃO DE RISCOS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62C3D63-006A-48B5-80C2-86AABE2AA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8º São elementos estruturais da Gestão de Riscos da UFCA: </a:t>
            </a:r>
          </a:p>
          <a:p>
            <a:r>
              <a:rPr lang="pt-BR" dirty="0"/>
              <a:t>I - a presente Resolução; </a:t>
            </a:r>
          </a:p>
          <a:p>
            <a:r>
              <a:rPr lang="pt-BR" dirty="0"/>
              <a:t>II- o Comitê de Governança(CG); </a:t>
            </a:r>
          </a:p>
          <a:p>
            <a:r>
              <a:rPr lang="pt-BR" dirty="0"/>
              <a:t>III- a Coordenadoria de Transparência, Governança e Gestão de Riscos (CTGR); </a:t>
            </a:r>
          </a:p>
          <a:p>
            <a:r>
              <a:rPr lang="pt-BR" dirty="0"/>
              <a:t>IV- a Assessoria de Controle Interno (ACI); </a:t>
            </a:r>
          </a:p>
          <a:p>
            <a:r>
              <a:rPr lang="pt-BR" dirty="0"/>
              <a:t>V- o Grupo Técnico de Trabalho Permanente de Gestão de Riscos (GTTPGR);</a:t>
            </a:r>
          </a:p>
          <a:p>
            <a:r>
              <a:rPr lang="pt-BR" dirty="0"/>
              <a:t>VI – a Coordenadoria de Gestão de Projetos e Processos.</a:t>
            </a:r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A1DB585C-741C-4AE0-8767-EF8B84376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5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D4E970-BA59-4DF9-8201-305A074B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DO PROCESSO DE GESTÃO DE RISCOS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764FFBF-C785-4F5A-843B-5FFFE67A9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6140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Art. 7º Para que o processo de gestão de riscos seja parte integrante da gestão da UFCA, incorporado na sua cultura organizacional e nas suas práticas de gestão, e adaptado aos processos de negócios da Instituição, as seguintes atividades serão sistematicamente realizadas: </a:t>
            </a:r>
          </a:p>
          <a:p>
            <a:pPr algn="just"/>
            <a:r>
              <a:rPr lang="pt-BR" dirty="0"/>
              <a:t>I - Comunicação e consulta; </a:t>
            </a:r>
          </a:p>
          <a:p>
            <a:pPr algn="just"/>
            <a:r>
              <a:rPr lang="pt-BR" dirty="0"/>
              <a:t>II - Estabelecimento do contexto; </a:t>
            </a:r>
          </a:p>
          <a:p>
            <a:pPr algn="just"/>
            <a:r>
              <a:rPr lang="pt-BR" dirty="0"/>
              <a:t>III - Identificação de riscos; </a:t>
            </a:r>
          </a:p>
          <a:p>
            <a:pPr algn="just"/>
            <a:r>
              <a:rPr lang="pt-BR" dirty="0"/>
              <a:t>IV - Análise de riscos; </a:t>
            </a:r>
          </a:p>
          <a:p>
            <a:pPr algn="just"/>
            <a:r>
              <a:rPr lang="pt-BR" dirty="0"/>
              <a:t>V - Avaliação de riscos; </a:t>
            </a:r>
          </a:p>
          <a:p>
            <a:pPr algn="just"/>
            <a:r>
              <a:rPr lang="pt-BR" dirty="0"/>
              <a:t>VI - Tratamento de riscos; </a:t>
            </a:r>
          </a:p>
          <a:p>
            <a:pPr algn="just"/>
            <a:r>
              <a:rPr lang="pt-BR" dirty="0"/>
              <a:t>VII - Monitoramento e análise crítica; </a:t>
            </a:r>
          </a:p>
        </p:txBody>
      </p:sp>
      <p:pic>
        <p:nvPicPr>
          <p:cNvPr id="4" name="Picture 2" descr="Resultado de imagem para brasÃ£o ufca">
            <a:extLst>
              <a:ext uri="{FF2B5EF4-FFF2-40B4-BE49-F238E27FC236}">
                <a16:creationId xmlns:a16="http://schemas.microsoft.com/office/drawing/2014/main" xmlns="" id="{2A71AA39-F61B-473A-89BF-2A17AEB88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5402653"/>
            <a:ext cx="20955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27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198B7E30-3312-4E5D-AAC7-ECC3989C2F57}"/>
              </a:ext>
            </a:extLst>
          </p:cNvPr>
          <p:cNvSpPr/>
          <p:nvPr/>
        </p:nvSpPr>
        <p:spPr>
          <a:xfrm rot="10800000" flipH="1" flipV="1">
            <a:off x="1347127" y="1395563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/>
              <a:t>Identificação dos riscos, causas e consequências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652E7007-1853-4DE5-8A98-066CA79CFFB6}"/>
              </a:ext>
            </a:extLst>
          </p:cNvPr>
          <p:cNvSpPr/>
          <p:nvPr/>
        </p:nvSpPr>
        <p:spPr>
          <a:xfrm rot="10800000" flipH="1" flipV="1">
            <a:off x="1319941" y="306124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Estabelecimento do contexto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D375E2F-4E10-4BC5-B8A3-628A8FDB97D5}"/>
              </a:ext>
            </a:extLst>
          </p:cNvPr>
          <p:cNvSpPr/>
          <p:nvPr/>
        </p:nvSpPr>
        <p:spPr>
          <a:xfrm rot="5400000" flipH="1" flipV="1">
            <a:off x="-317184" y="2730162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Comunicação e consulta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804417C4-4A7D-4CBE-940A-207FD7B787E4}"/>
              </a:ext>
            </a:extLst>
          </p:cNvPr>
          <p:cNvSpPr/>
          <p:nvPr/>
        </p:nvSpPr>
        <p:spPr>
          <a:xfrm rot="10800000" flipH="1" flipV="1">
            <a:off x="1363351" y="3330152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Análise e avaliação dos riscos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C7A47A57-DB0F-4841-829C-D13F232615AA}"/>
              </a:ext>
            </a:extLst>
          </p:cNvPr>
          <p:cNvSpPr/>
          <p:nvPr/>
        </p:nvSpPr>
        <p:spPr>
          <a:xfrm rot="10800000" flipH="1" flipV="1">
            <a:off x="1363350" y="5462437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Tratamento dos riscos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0DFD265C-6C32-44BA-A640-9398AA8DAA52}"/>
              </a:ext>
            </a:extLst>
          </p:cNvPr>
          <p:cNvSpPr/>
          <p:nvPr/>
        </p:nvSpPr>
        <p:spPr>
          <a:xfrm rot="10800000" flipH="1" flipV="1">
            <a:off x="1347127" y="6120819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Monitoramento e análise crítica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780996FF-5DF2-4A1A-9BF6-013179AA566A}"/>
              </a:ext>
            </a:extLst>
          </p:cNvPr>
          <p:cNvSpPr/>
          <p:nvPr/>
        </p:nvSpPr>
        <p:spPr>
          <a:xfrm rot="10800000" flipH="1" flipV="1">
            <a:off x="3923569" y="1414192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Fontes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30B79A87-5B08-4D0C-8CEA-FD653F58F46E}"/>
              </a:ext>
            </a:extLst>
          </p:cNvPr>
          <p:cNvSpPr/>
          <p:nvPr/>
        </p:nvSpPr>
        <p:spPr>
          <a:xfrm rot="10800000" flipH="1" flipV="1">
            <a:off x="7361357" y="1597528"/>
            <a:ext cx="2128910" cy="35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Brainstorming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905C8553-479D-4C87-B223-B934DD0C37E3}"/>
              </a:ext>
            </a:extLst>
          </p:cNvPr>
          <p:cNvSpPr/>
          <p:nvPr/>
        </p:nvSpPr>
        <p:spPr>
          <a:xfrm rot="10800000" flipH="1" flipV="1">
            <a:off x="7361355" y="1173837"/>
            <a:ext cx="2128911" cy="35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Mapeamento de processos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C00DAC1-7AAE-4952-B268-59D729ECDAB2}"/>
              </a:ext>
            </a:extLst>
          </p:cNvPr>
          <p:cNvSpPr/>
          <p:nvPr/>
        </p:nvSpPr>
        <p:spPr>
          <a:xfrm rot="10800000" flipH="1" flipV="1">
            <a:off x="7361354" y="2029895"/>
            <a:ext cx="2128912" cy="37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/>
              <a:t>Matriz SOWT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682EC159-5E11-4D89-9CDC-E8C38AADD867}"/>
              </a:ext>
            </a:extLst>
          </p:cNvPr>
          <p:cNvSpPr/>
          <p:nvPr/>
        </p:nvSpPr>
        <p:spPr>
          <a:xfrm rot="10800000" flipH="1" flipV="1">
            <a:off x="3923566" y="2526553"/>
            <a:ext cx="1629218" cy="37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Categorização quanto à natureza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5A901A0E-9875-4B8A-8CC4-2E0016918061}"/>
              </a:ext>
            </a:extLst>
          </p:cNvPr>
          <p:cNvSpPr/>
          <p:nvPr/>
        </p:nvSpPr>
        <p:spPr>
          <a:xfrm rot="10800000" flipH="1" flipV="1">
            <a:off x="7342595" y="2923363"/>
            <a:ext cx="2146925" cy="37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/>
              <a:t>Categorias de risco da política da UFCA</a:t>
            </a:r>
          </a:p>
        </p:txBody>
      </p: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xmlns="" id="{24C9173F-4172-46F5-A13A-884B74AEBCA2}"/>
              </a:ext>
            </a:extLst>
          </p:cNvPr>
          <p:cNvCxnSpPr>
            <a:cxnSpLocks/>
          </p:cNvCxnSpPr>
          <p:nvPr/>
        </p:nvCxnSpPr>
        <p:spPr>
          <a:xfrm flipV="1">
            <a:off x="5627077" y="1408459"/>
            <a:ext cx="1659988" cy="1647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: Angulado 24">
            <a:extLst>
              <a:ext uri="{FF2B5EF4-FFF2-40B4-BE49-F238E27FC236}">
                <a16:creationId xmlns:a16="http://schemas.microsoft.com/office/drawing/2014/main" xmlns="" id="{3C518286-A831-4E7B-92D6-7E8A186965C1}"/>
              </a:ext>
            </a:extLst>
          </p:cNvPr>
          <p:cNvCxnSpPr>
            <a:cxnSpLocks/>
          </p:cNvCxnSpPr>
          <p:nvPr/>
        </p:nvCxnSpPr>
        <p:spPr>
          <a:xfrm>
            <a:off x="5627077" y="1573167"/>
            <a:ext cx="1659988" cy="6442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xmlns="" id="{88B6747C-8AA6-4F36-8DD3-4904B2E2B33E}"/>
              </a:ext>
            </a:extLst>
          </p:cNvPr>
          <p:cNvCxnSpPr/>
          <p:nvPr/>
        </p:nvCxnSpPr>
        <p:spPr>
          <a:xfrm>
            <a:off x="3038622" y="1681478"/>
            <a:ext cx="706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Angulado 31">
            <a:extLst>
              <a:ext uri="{FF2B5EF4-FFF2-40B4-BE49-F238E27FC236}">
                <a16:creationId xmlns:a16="http://schemas.microsoft.com/office/drawing/2014/main" xmlns="" id="{FDD0780B-9274-4AFF-9F74-9D1C64999098}"/>
              </a:ext>
            </a:extLst>
          </p:cNvPr>
          <p:cNvCxnSpPr>
            <a:cxnSpLocks/>
          </p:cNvCxnSpPr>
          <p:nvPr/>
        </p:nvCxnSpPr>
        <p:spPr>
          <a:xfrm>
            <a:off x="5627077" y="1597528"/>
            <a:ext cx="1659988" cy="2143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have Esquerda 40">
            <a:extLst>
              <a:ext uri="{FF2B5EF4-FFF2-40B4-BE49-F238E27FC236}">
                <a16:creationId xmlns:a16="http://schemas.microsoft.com/office/drawing/2014/main" xmlns="" id="{0426CC21-CB71-4C42-87F4-7EE9F6A3E81D}"/>
              </a:ext>
            </a:extLst>
          </p:cNvPr>
          <p:cNvSpPr/>
          <p:nvPr/>
        </p:nvSpPr>
        <p:spPr>
          <a:xfrm>
            <a:off x="826991" y="155461"/>
            <a:ext cx="430670" cy="5389722"/>
          </a:xfrm>
          <a:prstGeom prst="leftBrace">
            <a:avLst>
              <a:gd name="adj1" fmla="val 8333"/>
              <a:gd name="adj2" fmla="val 523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xmlns="" id="{BC37FD5C-8733-4E2F-935F-8E1F15CAE923}"/>
              </a:ext>
            </a:extLst>
          </p:cNvPr>
          <p:cNvSpPr/>
          <p:nvPr/>
        </p:nvSpPr>
        <p:spPr>
          <a:xfrm rot="10800000" flipH="1" flipV="1">
            <a:off x="7361353" y="259864"/>
            <a:ext cx="2128911" cy="35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Planejamento Estratégico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xmlns="" id="{9DA015C9-F7D6-4101-A143-5E22A7C6A466}"/>
              </a:ext>
            </a:extLst>
          </p:cNvPr>
          <p:cNvSpPr/>
          <p:nvPr/>
        </p:nvSpPr>
        <p:spPr>
          <a:xfrm rot="10800000" flipH="1" flipV="1">
            <a:off x="7361353" y="653650"/>
            <a:ext cx="2128911" cy="35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Cadeia de valor da UFCA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xmlns="" id="{B201FA91-1729-47E5-B83A-886C908ED0D9}"/>
              </a:ext>
            </a:extLst>
          </p:cNvPr>
          <p:cNvSpPr/>
          <p:nvPr/>
        </p:nvSpPr>
        <p:spPr>
          <a:xfrm rot="10800000" flipH="1" flipV="1">
            <a:off x="3923569" y="317610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Análise e alinhamento</a:t>
            </a:r>
          </a:p>
        </p:txBody>
      </p:sp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xmlns="" id="{0668B94F-D5ED-4E57-BE70-CF1D9E8B1117}"/>
              </a:ext>
            </a:extLst>
          </p:cNvPr>
          <p:cNvCxnSpPr/>
          <p:nvPr/>
        </p:nvCxnSpPr>
        <p:spPr>
          <a:xfrm>
            <a:off x="3038621" y="584896"/>
            <a:ext cx="706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Angulado 51">
            <a:extLst>
              <a:ext uri="{FF2B5EF4-FFF2-40B4-BE49-F238E27FC236}">
                <a16:creationId xmlns:a16="http://schemas.microsoft.com/office/drawing/2014/main" xmlns="" id="{45252FDF-DAFC-4033-9C8E-14D5D1119DDE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5552787" y="333442"/>
            <a:ext cx="1734278" cy="2514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do 53">
            <a:extLst>
              <a:ext uri="{FF2B5EF4-FFF2-40B4-BE49-F238E27FC236}">
                <a16:creationId xmlns:a16="http://schemas.microsoft.com/office/drawing/2014/main" xmlns="" id="{9349A49F-5A19-4C0A-8122-95D23462DF0A}"/>
              </a:ext>
            </a:extLst>
          </p:cNvPr>
          <p:cNvCxnSpPr>
            <a:cxnSpLocks/>
            <a:stCxn id="49" idx="3"/>
          </p:cNvCxnSpPr>
          <p:nvPr/>
        </p:nvCxnSpPr>
        <p:spPr>
          <a:xfrm>
            <a:off x="5552787" y="584896"/>
            <a:ext cx="1734278" cy="255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ângulo 64">
            <a:extLst>
              <a:ext uri="{FF2B5EF4-FFF2-40B4-BE49-F238E27FC236}">
                <a16:creationId xmlns:a16="http://schemas.microsoft.com/office/drawing/2014/main" xmlns="" id="{1F3478CC-4D28-4E69-974B-D80418B69507}"/>
              </a:ext>
            </a:extLst>
          </p:cNvPr>
          <p:cNvSpPr/>
          <p:nvPr/>
        </p:nvSpPr>
        <p:spPr>
          <a:xfrm rot="10800000" flipH="1" flipV="1">
            <a:off x="3940372" y="3001173"/>
            <a:ext cx="1629218" cy="53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Análise de Probabilidade e Impacto</a:t>
            </a: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xmlns="" id="{5105FCAF-1D2C-4930-B68D-864841E13FF7}"/>
              </a:ext>
            </a:extLst>
          </p:cNvPr>
          <p:cNvSpPr/>
          <p:nvPr/>
        </p:nvSpPr>
        <p:spPr>
          <a:xfrm rot="10800000" flipH="1" flipV="1">
            <a:off x="3940372" y="3631361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Avaliação dos níveis de riscos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xmlns="" id="{C832C044-ACE2-4141-95C2-30249F1355F4}"/>
              </a:ext>
            </a:extLst>
          </p:cNvPr>
          <p:cNvSpPr/>
          <p:nvPr/>
        </p:nvSpPr>
        <p:spPr>
          <a:xfrm rot="10800000" flipH="1" flipV="1">
            <a:off x="7360613" y="3344130"/>
            <a:ext cx="2128910" cy="215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 do PEI</a:t>
            </a:r>
            <a:endParaRPr lang="pt-BR" dirty="0"/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xmlns="" id="{51CBF259-A26D-4638-8E21-F74E231BBB87}"/>
              </a:ext>
            </a:extLst>
          </p:cNvPr>
          <p:cNvSpPr/>
          <p:nvPr/>
        </p:nvSpPr>
        <p:spPr>
          <a:xfrm rot="10800000" flipH="1" flipV="1">
            <a:off x="7360613" y="3624486"/>
            <a:ext cx="2128910" cy="62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Fatores de imagem, legais, orçamentários e hierárquicos.</a:t>
            </a:r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xmlns="" id="{D55F2C89-000E-4E05-B447-543F15418EB3}"/>
              </a:ext>
            </a:extLst>
          </p:cNvPr>
          <p:cNvSpPr/>
          <p:nvPr/>
        </p:nvSpPr>
        <p:spPr>
          <a:xfrm rot="10800000" flipH="1" flipV="1">
            <a:off x="7351975" y="4288053"/>
            <a:ext cx="2146924" cy="375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Opiniões de especialistas</a:t>
            </a: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xmlns="" id="{8A6D8F99-B0D6-4EC3-BFAC-59EF35F349D8}"/>
              </a:ext>
            </a:extLst>
          </p:cNvPr>
          <p:cNvSpPr/>
          <p:nvPr/>
        </p:nvSpPr>
        <p:spPr>
          <a:xfrm rot="10800000" flipH="1" flipV="1">
            <a:off x="7342596" y="4720857"/>
            <a:ext cx="2146924" cy="454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dirty="0"/>
              <a:t>Prioridades, urgências, aceitáveis e inaceitáveis</a:t>
            </a:r>
          </a:p>
        </p:txBody>
      </p:sp>
      <p:cxnSp>
        <p:nvCxnSpPr>
          <p:cNvPr id="73" name="Conector: Angulado 72">
            <a:extLst>
              <a:ext uri="{FF2B5EF4-FFF2-40B4-BE49-F238E27FC236}">
                <a16:creationId xmlns:a16="http://schemas.microsoft.com/office/drawing/2014/main" xmlns="" id="{58ACC6B9-A3BC-46AC-B0B2-1E8975081471}"/>
              </a:ext>
            </a:extLst>
          </p:cNvPr>
          <p:cNvCxnSpPr>
            <a:stCxn id="9" idx="3"/>
            <a:endCxn id="17" idx="1"/>
          </p:cNvCxnSpPr>
          <p:nvPr/>
        </p:nvCxnSpPr>
        <p:spPr>
          <a:xfrm flipV="1">
            <a:off x="2992569" y="2714123"/>
            <a:ext cx="930997" cy="8833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Angulado 76">
            <a:extLst>
              <a:ext uri="{FF2B5EF4-FFF2-40B4-BE49-F238E27FC236}">
                <a16:creationId xmlns:a16="http://schemas.microsoft.com/office/drawing/2014/main" xmlns="" id="{268D2B5E-4BAB-4725-824F-F5614D078A2B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552784" y="2714123"/>
            <a:ext cx="1734281" cy="429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do 78">
            <a:extLst>
              <a:ext uri="{FF2B5EF4-FFF2-40B4-BE49-F238E27FC236}">
                <a16:creationId xmlns:a16="http://schemas.microsoft.com/office/drawing/2014/main" xmlns="" id="{FB619C58-4ED8-45A5-A028-A33CD559CC60}"/>
              </a:ext>
            </a:extLst>
          </p:cNvPr>
          <p:cNvCxnSpPr>
            <a:cxnSpLocks/>
            <a:endCxn id="68" idx="1"/>
          </p:cNvCxnSpPr>
          <p:nvPr/>
        </p:nvCxnSpPr>
        <p:spPr>
          <a:xfrm>
            <a:off x="5569590" y="3369265"/>
            <a:ext cx="1791023" cy="825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do 80">
            <a:extLst>
              <a:ext uri="{FF2B5EF4-FFF2-40B4-BE49-F238E27FC236}">
                <a16:creationId xmlns:a16="http://schemas.microsoft.com/office/drawing/2014/main" xmlns="" id="{128E371A-4810-4FF7-8134-AFEC183523F7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5569590" y="3378280"/>
            <a:ext cx="1791023" cy="5603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do 82">
            <a:extLst>
              <a:ext uri="{FF2B5EF4-FFF2-40B4-BE49-F238E27FC236}">
                <a16:creationId xmlns:a16="http://schemas.microsoft.com/office/drawing/2014/main" xmlns="" id="{98DAA152-7FC0-4422-984D-AE4C4ECFFA68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5407000" y="4046165"/>
            <a:ext cx="1935596" cy="9021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tângulo 86">
            <a:extLst>
              <a:ext uri="{FF2B5EF4-FFF2-40B4-BE49-F238E27FC236}">
                <a16:creationId xmlns:a16="http://schemas.microsoft.com/office/drawing/2014/main" xmlns="" id="{29302C23-2ED9-4EB6-A483-BC9BE363E013}"/>
              </a:ext>
            </a:extLst>
          </p:cNvPr>
          <p:cNvSpPr/>
          <p:nvPr/>
        </p:nvSpPr>
        <p:spPr>
          <a:xfrm rot="10800000" flipH="1" flipV="1">
            <a:off x="3923566" y="4203822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Levantamento de controles já existentes</a:t>
            </a:r>
          </a:p>
        </p:txBody>
      </p:sp>
      <p:cxnSp>
        <p:nvCxnSpPr>
          <p:cNvPr id="98" name="Conector: Angulado 97">
            <a:extLst>
              <a:ext uri="{FF2B5EF4-FFF2-40B4-BE49-F238E27FC236}">
                <a16:creationId xmlns:a16="http://schemas.microsoft.com/office/drawing/2014/main" xmlns="" id="{134A41D0-FC25-46A5-A84C-C099360D6B63}"/>
              </a:ext>
            </a:extLst>
          </p:cNvPr>
          <p:cNvCxnSpPr>
            <a:cxnSpLocks/>
            <a:stCxn id="65" idx="3"/>
            <a:endCxn id="70" idx="1"/>
          </p:cNvCxnSpPr>
          <p:nvPr/>
        </p:nvCxnSpPr>
        <p:spPr>
          <a:xfrm>
            <a:off x="5569590" y="3268459"/>
            <a:ext cx="1782385" cy="12071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tângulo 100">
            <a:extLst>
              <a:ext uri="{FF2B5EF4-FFF2-40B4-BE49-F238E27FC236}">
                <a16:creationId xmlns:a16="http://schemas.microsoft.com/office/drawing/2014/main" xmlns="" id="{B457F99F-918F-4C9F-A802-ED30D6C0DC29}"/>
              </a:ext>
            </a:extLst>
          </p:cNvPr>
          <p:cNvSpPr/>
          <p:nvPr/>
        </p:nvSpPr>
        <p:spPr>
          <a:xfrm rot="10800000" flipH="1" flipV="1">
            <a:off x="3923565" y="4777540"/>
            <a:ext cx="1629218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Análise e avaliação de risco residual</a:t>
            </a:r>
          </a:p>
        </p:txBody>
      </p:sp>
      <p:sp>
        <p:nvSpPr>
          <p:cNvPr id="102" name="Retângulo 101">
            <a:extLst>
              <a:ext uri="{FF2B5EF4-FFF2-40B4-BE49-F238E27FC236}">
                <a16:creationId xmlns:a16="http://schemas.microsoft.com/office/drawing/2014/main" xmlns="" id="{15EC609A-D1C4-4AFB-BAA4-148D31C8B3A6}"/>
              </a:ext>
            </a:extLst>
          </p:cNvPr>
          <p:cNvSpPr/>
          <p:nvPr/>
        </p:nvSpPr>
        <p:spPr>
          <a:xfrm rot="10800000" flipH="1" flipV="1">
            <a:off x="3923563" y="5463550"/>
            <a:ext cx="5565959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Classificação do tipo de resposta, levantamento dos controles existentes, construção de planos de ação e novos controles.</a:t>
            </a:r>
          </a:p>
        </p:txBody>
      </p:sp>
      <p:sp>
        <p:nvSpPr>
          <p:cNvPr id="103" name="Retângulo 102">
            <a:extLst>
              <a:ext uri="{FF2B5EF4-FFF2-40B4-BE49-F238E27FC236}">
                <a16:creationId xmlns:a16="http://schemas.microsoft.com/office/drawing/2014/main" xmlns="" id="{1617EB35-7339-4F81-85D5-04A2FCC796AD}"/>
              </a:ext>
            </a:extLst>
          </p:cNvPr>
          <p:cNvSpPr/>
          <p:nvPr/>
        </p:nvSpPr>
        <p:spPr>
          <a:xfrm rot="10800000" flipH="1" flipV="1">
            <a:off x="3905547" y="6112469"/>
            <a:ext cx="5593352" cy="534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Construção de indicadores de desempenho e estabelecimento de períodos de monitoramento.</a:t>
            </a:r>
          </a:p>
        </p:txBody>
      </p:sp>
      <p:cxnSp>
        <p:nvCxnSpPr>
          <p:cNvPr id="105" name="Conector: Angulado 104">
            <a:extLst>
              <a:ext uri="{FF2B5EF4-FFF2-40B4-BE49-F238E27FC236}">
                <a16:creationId xmlns:a16="http://schemas.microsoft.com/office/drawing/2014/main" xmlns="" id="{3CDA5B1E-7A33-44E7-B23E-CF1376A49535}"/>
              </a:ext>
            </a:extLst>
          </p:cNvPr>
          <p:cNvCxnSpPr>
            <a:stCxn id="9" idx="3"/>
            <a:endCxn id="66" idx="1"/>
          </p:cNvCxnSpPr>
          <p:nvPr/>
        </p:nvCxnSpPr>
        <p:spPr>
          <a:xfrm>
            <a:off x="2992569" y="3597438"/>
            <a:ext cx="947803" cy="3012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: Angulado 109">
            <a:extLst>
              <a:ext uri="{FF2B5EF4-FFF2-40B4-BE49-F238E27FC236}">
                <a16:creationId xmlns:a16="http://schemas.microsoft.com/office/drawing/2014/main" xmlns="" id="{9665B548-CCA7-4DB6-9FFE-399FF8852BDE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992569" y="3597438"/>
            <a:ext cx="931391" cy="889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: Angulado 111">
            <a:extLst>
              <a:ext uri="{FF2B5EF4-FFF2-40B4-BE49-F238E27FC236}">
                <a16:creationId xmlns:a16="http://schemas.microsoft.com/office/drawing/2014/main" xmlns="" id="{BE8863C6-C062-41F2-ABD2-FDA366AE1628}"/>
              </a:ext>
            </a:extLst>
          </p:cNvPr>
          <p:cNvCxnSpPr>
            <a:cxnSpLocks/>
            <a:endCxn id="101" idx="1"/>
          </p:cNvCxnSpPr>
          <p:nvPr/>
        </p:nvCxnSpPr>
        <p:spPr>
          <a:xfrm rot="16200000" flipH="1">
            <a:off x="2825813" y="3947074"/>
            <a:ext cx="1271540" cy="9239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: Angulado 116">
            <a:extLst>
              <a:ext uri="{FF2B5EF4-FFF2-40B4-BE49-F238E27FC236}">
                <a16:creationId xmlns:a16="http://schemas.microsoft.com/office/drawing/2014/main" xmlns="" id="{84DB45EC-6EA0-44EC-8C61-ADC41C368586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2975763" y="3268459"/>
            <a:ext cx="964609" cy="4828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de Seta Reta 120">
            <a:extLst>
              <a:ext uri="{FF2B5EF4-FFF2-40B4-BE49-F238E27FC236}">
                <a16:creationId xmlns:a16="http://schemas.microsoft.com/office/drawing/2014/main" xmlns="" id="{F8650589-4FEF-4B6C-B85E-C386239F12AB}"/>
              </a:ext>
            </a:extLst>
          </p:cNvPr>
          <p:cNvCxnSpPr/>
          <p:nvPr/>
        </p:nvCxnSpPr>
        <p:spPr>
          <a:xfrm>
            <a:off x="3038621" y="6379755"/>
            <a:ext cx="706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de Seta Reta 121">
            <a:extLst>
              <a:ext uri="{FF2B5EF4-FFF2-40B4-BE49-F238E27FC236}">
                <a16:creationId xmlns:a16="http://schemas.microsoft.com/office/drawing/2014/main" xmlns="" id="{09A9276F-AA13-418B-9F63-440A03522F8A}"/>
              </a:ext>
            </a:extLst>
          </p:cNvPr>
          <p:cNvCxnSpPr/>
          <p:nvPr/>
        </p:nvCxnSpPr>
        <p:spPr>
          <a:xfrm>
            <a:off x="3038621" y="5732456"/>
            <a:ext cx="706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175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4286</TotalTime>
  <Words>776</Words>
  <Application>Microsoft Office PowerPoint</Application>
  <PresentationFormat>Widescreen</PresentationFormat>
  <Paragraphs>159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Facetado</vt:lpstr>
      <vt:lpstr>Gestão de Riscos da UFCA</vt:lpstr>
      <vt:lpstr>Breve histórico da Gestão de Riscos da UFCA</vt:lpstr>
      <vt:lpstr>DOS OBJETIVOS E PRINCÍPIOS INSTITUCIONAIS DA UFCA </vt:lpstr>
      <vt:lpstr>Apresentação do PowerPoint</vt:lpstr>
      <vt:lpstr>Categorias de riscos</vt:lpstr>
      <vt:lpstr>Apresentação do PowerPoint</vt:lpstr>
      <vt:lpstr>DAS DIRETRIZES DA POLÍTICA DE GESTÃO DE RISCOS</vt:lpstr>
      <vt:lpstr>DO PROCESSO DE GESTÃO DE RISCOS </vt:lpstr>
      <vt:lpstr>Apresentação do PowerPoint</vt:lpstr>
      <vt:lpstr>Ferramentas gerenciais</vt:lpstr>
      <vt:lpstr>Apresentação do PowerPoint</vt:lpstr>
      <vt:lpstr>Apresentação do PowerPoint</vt:lpstr>
      <vt:lpstr>Matriz de Probabilidade e Impacto UFCA</vt:lpstr>
      <vt:lpstr>Comunicação e consulta</vt:lpstr>
      <vt:lpstr>Modelo de Gestão de Riscos Estratégicos da UFCA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de caso: Mapeamento de Riscos da UFCA</dc:title>
  <dc:creator>Usuario</dc:creator>
  <cp:lastModifiedBy>FRANKLIN MATOS SILVA JUNIOR</cp:lastModifiedBy>
  <cp:revision>58</cp:revision>
  <dcterms:created xsi:type="dcterms:W3CDTF">2019-08-25T18:18:04Z</dcterms:created>
  <dcterms:modified xsi:type="dcterms:W3CDTF">2019-10-18T18:23:12Z</dcterms:modified>
</cp:coreProperties>
</file>