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40" r:id="rId1"/>
    <p:sldMasterId id="2147483852" r:id="rId2"/>
    <p:sldMasterId id="2147483864" r:id="rId3"/>
    <p:sldMasterId id="2147483876" r:id="rId4"/>
  </p:sldMasterIdLst>
  <p:notesMasterIdLst>
    <p:notesMasterId r:id="rId46"/>
  </p:notesMasterIdLst>
  <p:handoutMasterIdLst>
    <p:handoutMasterId r:id="rId47"/>
  </p:handoutMasterIdLst>
  <p:sldIdLst>
    <p:sldId id="303" r:id="rId5"/>
    <p:sldId id="431" r:id="rId6"/>
    <p:sldId id="505" r:id="rId7"/>
    <p:sldId id="461" r:id="rId8"/>
    <p:sldId id="506" r:id="rId9"/>
    <p:sldId id="499" r:id="rId10"/>
    <p:sldId id="501" r:id="rId11"/>
    <p:sldId id="502" r:id="rId12"/>
    <p:sldId id="466" r:id="rId13"/>
    <p:sldId id="504" r:id="rId14"/>
    <p:sldId id="467" r:id="rId15"/>
    <p:sldId id="473" r:id="rId16"/>
    <p:sldId id="468" r:id="rId17"/>
    <p:sldId id="469" r:id="rId18"/>
    <p:sldId id="470" r:id="rId19"/>
    <p:sldId id="471" r:id="rId20"/>
    <p:sldId id="472" r:id="rId21"/>
    <p:sldId id="459" r:id="rId22"/>
    <p:sldId id="450" r:id="rId23"/>
    <p:sldId id="503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497" r:id="rId44"/>
    <p:sldId id="498" r:id="rId4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9E1F2"/>
    <a:srgbClr val="FFF2CC"/>
    <a:srgbClr val="577ECB"/>
    <a:srgbClr val="44639B"/>
    <a:srgbClr val="0C5749"/>
    <a:srgbClr val="8FA875"/>
    <a:srgbClr val="398858"/>
    <a:srgbClr val="317B4A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9" autoAdjust="0"/>
    <p:restoredTop sz="95315" autoAdjust="0"/>
  </p:normalViewPr>
  <p:slideViewPr>
    <p:cSldViewPr snapToGrid="0">
      <p:cViewPr varScale="1">
        <p:scale>
          <a:sx n="114" d="100"/>
          <a:sy n="114" d="100"/>
        </p:scale>
        <p:origin x="15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E44A3-E415-1D48-B4A1-73D504979E6F}" type="doc">
      <dgm:prSet loTypeId="urn:microsoft.com/office/officeart/2005/8/layout/chevron1" loCatId="" qsTypeId="urn:microsoft.com/office/officeart/2005/8/quickstyle/simple4" qsCatId="simple" csTypeId="urn:microsoft.com/office/officeart/2005/8/colors/colorful1" csCatId="colorful" phldr="1"/>
      <dgm:spPr/>
    </dgm:pt>
    <dgm:pt modelId="{C200B968-ABF8-6B43-BBE8-D63119F2DCC6}">
      <dgm:prSet phldrT="[Texto]" custT="1"/>
      <dgm:spPr/>
      <dgm:t>
        <a:bodyPr/>
        <a:lstStyle/>
        <a:p>
          <a:r>
            <a:rPr lang="en-US" sz="3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Fornecimento</a:t>
          </a:r>
          <a:r>
            <a: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Dados</a:t>
          </a:r>
          <a:endParaRPr lang="pt-BR" sz="3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B739C-9727-654E-8EAE-A119693A14CF}" type="parTrans" cxnId="{AE60B2E2-08B5-E143-8572-2F0C4636686F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C5CB28D5-5586-F44C-B054-AB4F4ABD492F}" type="sibTrans" cxnId="{AE60B2E2-08B5-E143-8572-2F0C4636686F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336CC2CE-AD65-C14B-9795-8E36DA76AF4B}">
      <dgm:prSet phldrT="[Texto]" custT="1"/>
      <dgm:spPr/>
      <dgm:t>
        <a:bodyPr/>
        <a:lstStyle/>
        <a:p>
          <a:r>
            <a: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Inep -</a:t>
          </a:r>
          <a:r>
            <a:rPr lang="pt-B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400" dirty="0">
              <a:solidFill>
                <a:schemeClr val="bg1"/>
              </a:solidFill>
            </a:rPr>
            <a:t>Censo da Educação Superior mais recente;</a:t>
          </a:r>
        </a:p>
      </dgm:t>
    </dgm:pt>
    <dgm:pt modelId="{8156F1CC-0B10-3440-B74F-A4F3ADEFBB3E}" type="parTrans" cxnId="{12A554B8-382B-7047-B34B-4DE0ED7BA3C2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609441FF-8C63-F640-9201-6FA7B1B468AF}" type="sibTrans" cxnId="{12A554B8-382B-7047-B34B-4DE0ED7BA3C2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ADF2805E-67A6-CD4B-AB1B-792B573B447C}">
      <dgm:prSet phldrT="[Texto]" custT="1"/>
      <dgm:spPr>
        <a:solidFill>
          <a:srgbClr val="577ECB"/>
        </a:solidFill>
      </dgm:spPr>
      <dgm:t>
        <a:bodyPr/>
        <a:lstStyle/>
        <a:p>
          <a:r>
            <a:rPr lang="en-US" sz="30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Apuração</a:t>
          </a:r>
          <a:r>
            <a:rPr lang="en-US" sz="3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 </a:t>
          </a:r>
          <a:r>
            <a:rPr lang="en-US" sz="30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</a:t>
          </a:r>
          <a:endParaRPr lang="pt-BR" sz="3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CF649E-1C26-D846-A851-444C4009A9E3}" type="parTrans" cxnId="{6F43DCC9-FB10-BE4C-B5C4-8D791496473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357939B5-5FF2-8D47-9C89-4AD299825694}" type="sibTrans" cxnId="{6F43DCC9-FB10-BE4C-B5C4-8D791496473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93298B32-54D5-AD4D-8A75-C39500EDB066}">
      <dgm:prSet phldrT="[Texto]" custT="1"/>
      <dgm:spPr/>
      <dgm:t>
        <a:bodyPr/>
        <a:lstStyle/>
        <a:p>
          <a:r>
            <a:rPr lang="pt-BR" sz="2400" dirty="0">
              <a:solidFill>
                <a:schemeClr val="bg1"/>
              </a:solidFill>
            </a:rPr>
            <a:t>Avaliação dos Dados Apurados;</a:t>
          </a:r>
        </a:p>
      </dgm:t>
    </dgm:pt>
    <dgm:pt modelId="{17F95E00-FA3B-6E42-BFF7-E59ACB0C59CA}" type="parTrans" cxnId="{68C3C452-49C7-654A-82A4-5356F8B1880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A9688FE4-20D6-B44E-8614-22B4476D6133}" type="sibTrans" cxnId="{68C3C452-49C7-654A-82A4-5356F8B1880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79D91414-38A3-CE45-96BC-0881E506FAD6}">
      <dgm:prSet phldrT="[Texto]" custT="1"/>
      <dgm:spPr/>
      <dgm:t>
        <a:bodyPr/>
        <a:lstStyle/>
        <a:p>
          <a:r>
            <a: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Capes</a:t>
          </a:r>
          <a:r>
            <a:rPr lang="pt-BR" sz="2400" dirty="0">
              <a:solidFill>
                <a:schemeClr val="bg1"/>
              </a:solidFill>
            </a:rPr>
            <a:t> – Programas e avaliação da Pós-graduação (Sucupira);</a:t>
          </a:r>
        </a:p>
      </dgm:t>
    </dgm:pt>
    <dgm:pt modelId="{1B33A85E-82C3-2B43-B8DC-BBEA5A81C0C0}" type="parTrans" cxnId="{FEE22B29-DD1F-7B4E-95F0-61190CC354D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86066B4D-1F0E-8E48-BDDA-B71CD7FC6A56}" type="sibTrans" cxnId="{FEE22B29-DD1F-7B4E-95F0-61190CC354D5}">
      <dgm:prSet/>
      <dgm:spPr/>
      <dgm:t>
        <a:bodyPr/>
        <a:lstStyle/>
        <a:p>
          <a:endParaRPr lang="pt-BR" sz="2400">
            <a:solidFill>
              <a:schemeClr val="bg1"/>
            </a:solidFill>
          </a:endParaRPr>
        </a:p>
      </dgm:t>
    </dgm:pt>
    <dgm:pt modelId="{91B58524-EBCD-4BF2-AC6F-87FB4496310A}">
      <dgm:prSet phldrT="[Texto]"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A </a:t>
          </a:r>
          <a:r>
            <a:rPr lang="en-US" sz="2400" dirty="0" err="1">
              <a:solidFill>
                <a:schemeClr val="bg1"/>
              </a:solidFill>
            </a:rPr>
            <a:t>Matriz</a:t>
          </a:r>
          <a:r>
            <a:rPr lang="en-US" sz="2400" dirty="0">
              <a:solidFill>
                <a:schemeClr val="bg1"/>
              </a:solidFill>
            </a:rPr>
            <a:t> é </a:t>
          </a:r>
          <a:r>
            <a:rPr lang="en-US" sz="2400" dirty="0" err="1">
              <a:solidFill>
                <a:schemeClr val="bg1"/>
              </a:solidFill>
            </a:rPr>
            <a:t>Rodada</a:t>
          </a:r>
          <a:r>
            <a:rPr lang="en-US" sz="2400" dirty="0">
              <a:solidFill>
                <a:schemeClr val="bg1"/>
              </a:solidFill>
            </a:rPr>
            <a:t> para o </a:t>
          </a:r>
          <a:r>
            <a:rPr lang="en-US" sz="2400" b="1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Cálculo</a:t>
          </a:r>
          <a:r>
            <a: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400" b="1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Participação</a:t>
          </a:r>
          <a:endParaRPr lang="pt-BR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769F59-EC4B-4C6D-9599-E21180852DA8}" type="parTrans" cxnId="{FD757E59-8606-4898-ADAA-581C6AAE84D6}">
      <dgm:prSet/>
      <dgm:spPr/>
      <dgm:t>
        <a:bodyPr/>
        <a:lstStyle/>
        <a:p>
          <a:endParaRPr lang="pt-BR"/>
        </a:p>
      </dgm:t>
    </dgm:pt>
    <dgm:pt modelId="{9C5BAC61-7D52-4455-9C9D-79C824984A61}" type="sibTrans" cxnId="{FD757E59-8606-4898-ADAA-581C6AAE84D6}">
      <dgm:prSet/>
      <dgm:spPr/>
      <dgm:t>
        <a:bodyPr/>
        <a:lstStyle/>
        <a:p>
          <a:endParaRPr lang="pt-BR"/>
        </a:p>
      </dgm:t>
    </dgm:pt>
    <dgm:pt modelId="{C670139A-2372-4C08-9045-0DDB0AB84A5C}">
      <dgm:prSet phldrT="[Texto]" custT="1"/>
      <dgm:spPr/>
      <dgm:t>
        <a:bodyPr/>
        <a:lstStyle/>
        <a:p>
          <a:r>
            <a: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MEC/</a:t>
          </a:r>
          <a:r>
            <a:rPr lang="en-US" sz="2400" b="1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Seres</a:t>
          </a:r>
          <a:r>
            <a:rPr lang="en-US" sz="2400" dirty="0">
              <a:solidFill>
                <a:schemeClr val="bg1"/>
              </a:solidFill>
            </a:rPr>
            <a:t> – </a:t>
          </a:r>
          <a:r>
            <a:rPr lang="en-US" sz="2400" dirty="0" err="1">
              <a:solidFill>
                <a:schemeClr val="bg1"/>
              </a:solidFill>
            </a:rPr>
            <a:t>Avaliação</a:t>
          </a:r>
          <a:r>
            <a:rPr lang="en-US" sz="2400" dirty="0">
              <a:solidFill>
                <a:schemeClr val="bg1"/>
              </a:solidFill>
            </a:rPr>
            <a:t> dos </a:t>
          </a:r>
          <a:r>
            <a:rPr lang="en-US" sz="2400" dirty="0" err="1">
              <a:solidFill>
                <a:schemeClr val="bg1"/>
              </a:solidFill>
            </a:rPr>
            <a:t>Programas</a:t>
          </a:r>
          <a:r>
            <a:rPr lang="en-US" sz="2400" dirty="0">
              <a:solidFill>
                <a:schemeClr val="bg1"/>
              </a:solidFill>
            </a:rPr>
            <a:t> de </a:t>
          </a:r>
          <a:r>
            <a:rPr lang="en-US" sz="2400" dirty="0" err="1">
              <a:solidFill>
                <a:schemeClr val="bg1"/>
              </a:solidFill>
            </a:rPr>
            <a:t>Graduação</a:t>
          </a:r>
          <a:r>
            <a:rPr lang="en-US" sz="2400" dirty="0">
              <a:solidFill>
                <a:schemeClr val="bg1"/>
              </a:solidFill>
            </a:rPr>
            <a:t>;</a:t>
          </a:r>
          <a:endParaRPr lang="pt-BR" sz="2400" dirty="0">
            <a:solidFill>
              <a:schemeClr val="bg1"/>
            </a:solidFill>
          </a:endParaRPr>
        </a:p>
      </dgm:t>
    </dgm:pt>
    <dgm:pt modelId="{59413106-F030-44B5-A80B-A9EA9625D110}" type="parTrans" cxnId="{5D23EFE9-EEFC-4BC6-A36F-FE54491260F0}">
      <dgm:prSet/>
      <dgm:spPr/>
      <dgm:t>
        <a:bodyPr/>
        <a:lstStyle/>
        <a:p>
          <a:endParaRPr lang="pt-BR"/>
        </a:p>
      </dgm:t>
    </dgm:pt>
    <dgm:pt modelId="{F62FE444-B10F-4517-AB42-BA2745767DD3}" type="sibTrans" cxnId="{5D23EFE9-EEFC-4BC6-A36F-FE54491260F0}">
      <dgm:prSet/>
      <dgm:spPr/>
      <dgm:t>
        <a:bodyPr/>
        <a:lstStyle/>
        <a:p>
          <a:endParaRPr lang="pt-BR"/>
        </a:p>
      </dgm:t>
    </dgm:pt>
    <dgm:pt modelId="{A347F171-7ED5-41A9-83CA-5955E03A7DBF}">
      <dgm:prSet phldrT="[Texto]" custT="1"/>
      <dgm:spPr/>
      <dgm:t>
        <a:bodyPr/>
        <a:lstStyle/>
        <a:p>
          <a:endParaRPr lang="pt-BR" sz="2400" dirty="0">
            <a:solidFill>
              <a:schemeClr val="bg1"/>
            </a:solidFill>
          </a:endParaRPr>
        </a:p>
      </dgm:t>
    </dgm:pt>
    <dgm:pt modelId="{4784F8CB-519F-43C0-BA67-5C726A6A446E}" type="parTrans" cxnId="{7231552A-6663-4ED8-808F-6A941CA542B8}">
      <dgm:prSet/>
      <dgm:spPr/>
      <dgm:t>
        <a:bodyPr/>
        <a:lstStyle/>
        <a:p>
          <a:endParaRPr lang="pt-BR"/>
        </a:p>
      </dgm:t>
    </dgm:pt>
    <dgm:pt modelId="{CFE69234-D3FB-4541-9F96-7CD69623275F}" type="sibTrans" cxnId="{7231552A-6663-4ED8-808F-6A941CA542B8}">
      <dgm:prSet/>
      <dgm:spPr/>
      <dgm:t>
        <a:bodyPr/>
        <a:lstStyle/>
        <a:p>
          <a:endParaRPr lang="pt-BR"/>
        </a:p>
      </dgm:t>
    </dgm:pt>
    <dgm:pt modelId="{F4293974-F9EB-4DE7-A3C3-C992EB284695}">
      <dgm:prSet phldrT="[Texto]" custT="1"/>
      <dgm:spPr/>
      <dgm:t>
        <a:bodyPr/>
        <a:lstStyle/>
        <a:p>
          <a:r>
            <a: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MEC/</a:t>
          </a:r>
          <a:r>
            <a:rPr lang="en-US" sz="2400" b="1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Sesu</a:t>
          </a:r>
          <a:r>
            <a:rPr lang="en-US" sz="2400" dirty="0">
              <a:solidFill>
                <a:schemeClr val="bg1"/>
              </a:solidFill>
            </a:rPr>
            <a:t> - Dados do Banco de </a:t>
          </a:r>
          <a:r>
            <a:rPr lang="en-US" sz="2400" dirty="0" err="1">
              <a:solidFill>
                <a:schemeClr val="bg1"/>
              </a:solidFill>
            </a:rPr>
            <a:t>Professores</a:t>
          </a:r>
          <a:r>
            <a:rPr lang="en-US" sz="2400" dirty="0">
              <a:solidFill>
                <a:schemeClr val="bg1"/>
              </a:solidFill>
            </a:rPr>
            <a:t> </a:t>
          </a:r>
          <a:r>
            <a:rPr lang="en-US" sz="2400" dirty="0" err="1">
              <a:solidFill>
                <a:schemeClr val="bg1"/>
              </a:solidFill>
            </a:rPr>
            <a:t>Equivalentes</a:t>
          </a:r>
          <a:r>
            <a:rPr lang="en-US" sz="2400" dirty="0">
              <a:solidFill>
                <a:schemeClr val="bg1"/>
              </a:solidFill>
            </a:rPr>
            <a:t>;</a:t>
          </a:r>
          <a:endParaRPr lang="pt-BR" sz="2400" dirty="0">
            <a:solidFill>
              <a:schemeClr val="bg1"/>
            </a:solidFill>
          </a:endParaRPr>
        </a:p>
      </dgm:t>
    </dgm:pt>
    <dgm:pt modelId="{0F67F48B-0839-45B6-9C5C-632A552F9973}" type="parTrans" cxnId="{125EBC67-4C72-46DE-9D5D-CB9A82601E8F}">
      <dgm:prSet/>
      <dgm:spPr/>
      <dgm:t>
        <a:bodyPr/>
        <a:lstStyle/>
        <a:p>
          <a:endParaRPr lang="pt-BR"/>
        </a:p>
      </dgm:t>
    </dgm:pt>
    <dgm:pt modelId="{6973808E-F2B1-45AA-A200-BB68EAFB5BCF}" type="sibTrans" cxnId="{125EBC67-4C72-46DE-9D5D-CB9A82601E8F}">
      <dgm:prSet/>
      <dgm:spPr/>
      <dgm:t>
        <a:bodyPr/>
        <a:lstStyle/>
        <a:p>
          <a:endParaRPr lang="pt-BR"/>
        </a:p>
      </dgm:t>
    </dgm:pt>
    <dgm:pt modelId="{A19506C3-03E1-4162-BEED-DD751FE6EB25}">
      <dgm:prSet phldrT="[Texto]" custT="1"/>
      <dgm:spPr/>
      <dgm:t>
        <a:bodyPr/>
        <a:lstStyle/>
        <a:p>
          <a:r>
            <a: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MEC/DDES</a:t>
          </a:r>
          <a:r>
            <a:rPr lang="en-US" sz="2400" dirty="0">
              <a:solidFill>
                <a:schemeClr val="bg1"/>
              </a:solidFill>
            </a:rPr>
            <a:t> - </a:t>
          </a:r>
          <a:r>
            <a:rPr lang="en-US" sz="2400" dirty="0" err="1">
              <a:solidFill>
                <a:schemeClr val="bg1"/>
              </a:solidFill>
            </a:rPr>
            <a:t>fornece</a:t>
          </a:r>
          <a:r>
            <a:rPr lang="en-US" sz="2400" dirty="0">
              <a:solidFill>
                <a:schemeClr val="bg1"/>
              </a:solidFill>
            </a:rPr>
            <a:t> </a:t>
          </a:r>
          <a:r>
            <a:rPr lang="en-US" sz="2400" dirty="0" err="1">
              <a:solidFill>
                <a:schemeClr val="bg1"/>
              </a:solidFill>
            </a:rPr>
            <a:t>os</a:t>
          </a:r>
          <a:r>
            <a:rPr lang="en-US" sz="2400" dirty="0">
              <a:solidFill>
                <a:schemeClr val="bg1"/>
              </a:solidFill>
            </a:rPr>
            <a:t> dados dos </a:t>
          </a:r>
          <a:r>
            <a:rPr lang="en-US" sz="2400" dirty="0" err="1">
              <a:solidFill>
                <a:schemeClr val="bg1"/>
              </a:solidFill>
            </a:rPr>
            <a:t>Programas</a:t>
          </a:r>
          <a:r>
            <a:rPr lang="en-US" sz="2400" dirty="0">
              <a:solidFill>
                <a:schemeClr val="bg1"/>
              </a:solidFill>
            </a:rPr>
            <a:t> de </a:t>
          </a:r>
          <a:r>
            <a:rPr lang="en-US" sz="2400" dirty="0" err="1">
              <a:solidFill>
                <a:schemeClr val="bg1"/>
              </a:solidFill>
            </a:rPr>
            <a:t>Residência</a:t>
          </a:r>
          <a:r>
            <a:rPr lang="en-US" sz="2400" dirty="0">
              <a:solidFill>
                <a:schemeClr val="bg1"/>
              </a:solidFill>
            </a:rPr>
            <a:t> </a:t>
          </a:r>
          <a:r>
            <a:rPr lang="en-US" sz="2400" dirty="0" err="1">
              <a:solidFill>
                <a:schemeClr val="bg1"/>
              </a:solidFill>
            </a:rPr>
            <a:t>Médica</a:t>
          </a:r>
          <a:r>
            <a:rPr lang="en-US" sz="2400" dirty="0">
              <a:solidFill>
                <a:schemeClr val="bg1"/>
              </a:solidFill>
            </a:rPr>
            <a:t>;</a:t>
          </a:r>
          <a:endParaRPr lang="pt-BR" sz="2400" dirty="0">
            <a:solidFill>
              <a:schemeClr val="bg1"/>
            </a:solidFill>
          </a:endParaRPr>
        </a:p>
      </dgm:t>
    </dgm:pt>
    <dgm:pt modelId="{8B71BBC6-49E7-4024-9F4E-C7E10DF40F00}" type="parTrans" cxnId="{0677DA74-61BE-42C3-9403-BFDA923D22C0}">
      <dgm:prSet/>
      <dgm:spPr/>
      <dgm:t>
        <a:bodyPr/>
        <a:lstStyle/>
        <a:p>
          <a:endParaRPr lang="pt-BR"/>
        </a:p>
      </dgm:t>
    </dgm:pt>
    <dgm:pt modelId="{C6DD0F8C-944F-4F19-8435-0DC0D766D674}" type="sibTrans" cxnId="{0677DA74-61BE-42C3-9403-BFDA923D22C0}">
      <dgm:prSet/>
      <dgm:spPr/>
      <dgm:t>
        <a:bodyPr/>
        <a:lstStyle/>
        <a:p>
          <a:endParaRPr lang="pt-BR"/>
        </a:p>
      </dgm:t>
    </dgm:pt>
    <dgm:pt modelId="{DA70D76E-DC83-4FBF-B506-8EA2B4F327C7}">
      <dgm:prSet phldrT="[Texto]" custT="1"/>
      <dgm:spPr/>
      <dgm:t>
        <a:bodyPr/>
        <a:lstStyle/>
        <a:p>
          <a:r>
            <a:rPr lang="en-US" sz="2400" dirty="0" err="1">
              <a:solidFill>
                <a:schemeClr val="bg1"/>
              </a:solidFill>
            </a:rPr>
            <a:t>Os</a:t>
          </a:r>
          <a:r>
            <a:rPr lang="en-US" sz="2400" dirty="0">
              <a:solidFill>
                <a:schemeClr val="bg1"/>
              </a:solidFill>
            </a:rPr>
            <a:t> </a:t>
          </a:r>
          <a:r>
            <a:rPr lang="en-US" sz="2400" dirty="0" err="1">
              <a:solidFill>
                <a:schemeClr val="bg1"/>
              </a:solidFill>
            </a:rPr>
            <a:t>indicadores</a:t>
          </a:r>
          <a:r>
            <a:rPr lang="en-US" sz="2400" dirty="0">
              <a:solidFill>
                <a:schemeClr val="bg1"/>
              </a:solidFill>
            </a:rPr>
            <a:t> </a:t>
          </a:r>
          <a:r>
            <a:rPr lang="en-US" sz="2400" dirty="0" err="1">
              <a:solidFill>
                <a:schemeClr val="bg1"/>
              </a:solidFill>
            </a:rPr>
            <a:t>são</a:t>
          </a:r>
          <a:r>
            <a:rPr lang="en-US" sz="2400" dirty="0">
              <a:solidFill>
                <a:schemeClr val="bg1"/>
              </a:solidFill>
            </a:rPr>
            <a:t> </a:t>
          </a:r>
          <a:r>
            <a:rPr lang="en-US" sz="2400" dirty="0" err="1">
              <a:solidFill>
                <a:schemeClr val="bg1"/>
              </a:solidFill>
            </a:rPr>
            <a:t>calculados</a:t>
          </a:r>
          <a:r>
            <a:rPr lang="en-US" sz="2400" dirty="0">
              <a:solidFill>
                <a:schemeClr val="bg1"/>
              </a:solidFill>
            </a:rPr>
            <a:t> a </a:t>
          </a:r>
          <a:r>
            <a:rPr lang="en-US" sz="2400" dirty="0" err="1">
              <a:solidFill>
                <a:schemeClr val="bg1"/>
              </a:solidFill>
            </a:rPr>
            <a:t>partir</a:t>
          </a:r>
          <a:r>
            <a:rPr lang="en-US" sz="2400" dirty="0">
              <a:solidFill>
                <a:schemeClr val="bg1"/>
              </a:solidFill>
            </a:rPr>
            <a:t> dos dados;</a:t>
          </a:r>
          <a:endParaRPr lang="pt-BR" sz="2400" dirty="0">
            <a:solidFill>
              <a:schemeClr val="bg1"/>
            </a:solidFill>
          </a:endParaRPr>
        </a:p>
      </dgm:t>
    </dgm:pt>
    <dgm:pt modelId="{80435136-DF6C-4BEC-8CF4-ED13C59BC245}" type="parTrans" cxnId="{3A67C4C4-F31F-465B-A7FE-8E91E6EE36BE}">
      <dgm:prSet/>
      <dgm:spPr/>
      <dgm:t>
        <a:bodyPr/>
        <a:lstStyle/>
        <a:p>
          <a:endParaRPr lang="pt-BR"/>
        </a:p>
      </dgm:t>
    </dgm:pt>
    <dgm:pt modelId="{B957E9F0-209A-412A-A2E1-5D0503917024}" type="sibTrans" cxnId="{3A67C4C4-F31F-465B-A7FE-8E91E6EE36BE}">
      <dgm:prSet/>
      <dgm:spPr/>
      <dgm:t>
        <a:bodyPr/>
        <a:lstStyle/>
        <a:p>
          <a:endParaRPr lang="pt-BR"/>
        </a:p>
      </dgm:t>
    </dgm:pt>
    <dgm:pt modelId="{32CE773E-47B0-D64B-AD63-A66F58E35F4A}" type="pres">
      <dgm:prSet presAssocID="{3E4E44A3-E415-1D48-B4A1-73D504979E6F}" presName="Name0" presStyleCnt="0">
        <dgm:presLayoutVars>
          <dgm:dir/>
          <dgm:animLvl val="lvl"/>
          <dgm:resizeHandles val="exact"/>
        </dgm:presLayoutVars>
      </dgm:prSet>
      <dgm:spPr/>
    </dgm:pt>
    <dgm:pt modelId="{85ED3EC8-25B9-F64C-A957-66765A3A88AC}" type="pres">
      <dgm:prSet presAssocID="{C200B968-ABF8-6B43-BBE8-D63119F2DCC6}" presName="composite" presStyleCnt="0"/>
      <dgm:spPr/>
    </dgm:pt>
    <dgm:pt modelId="{80AE8721-F489-4C4C-972A-2E37AA741BFB}" type="pres">
      <dgm:prSet presAssocID="{C200B968-ABF8-6B43-BBE8-D63119F2DCC6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81515CC-C05E-824D-BDAA-2A7CC474E20E}" type="pres">
      <dgm:prSet presAssocID="{C200B968-ABF8-6B43-BBE8-D63119F2DCC6}" presName="desTx" presStyleLbl="revTx" presStyleIdx="0" presStyleCnt="2" custLinFactNeighborX="313" custLinFactNeighborY="1878">
        <dgm:presLayoutVars>
          <dgm:bulletEnabled val="1"/>
        </dgm:presLayoutVars>
      </dgm:prSet>
      <dgm:spPr/>
    </dgm:pt>
    <dgm:pt modelId="{5E86F168-75F8-6E4C-AD92-075F65C4B76A}" type="pres">
      <dgm:prSet presAssocID="{C5CB28D5-5586-F44C-B054-AB4F4ABD492F}" presName="space" presStyleCnt="0"/>
      <dgm:spPr/>
    </dgm:pt>
    <dgm:pt modelId="{E05EB56E-23FF-3246-982C-5F8359EA674E}" type="pres">
      <dgm:prSet presAssocID="{ADF2805E-67A6-CD4B-AB1B-792B573B447C}" presName="composite" presStyleCnt="0"/>
      <dgm:spPr/>
    </dgm:pt>
    <dgm:pt modelId="{3C528D70-11EB-F248-9D86-CA1CFAC2417D}" type="pres">
      <dgm:prSet presAssocID="{ADF2805E-67A6-CD4B-AB1B-792B573B447C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196DC132-6C9F-A846-9DC6-9E5BB26198FE}" type="pres">
      <dgm:prSet presAssocID="{ADF2805E-67A6-CD4B-AB1B-792B573B447C}" presName="desTx" presStyleLbl="revTx" presStyleIdx="1" presStyleCnt="2">
        <dgm:presLayoutVars>
          <dgm:bulletEnabled val="1"/>
        </dgm:presLayoutVars>
      </dgm:prSet>
      <dgm:spPr/>
    </dgm:pt>
  </dgm:ptLst>
  <dgm:cxnLst>
    <dgm:cxn modelId="{F3691000-7EB1-F94E-83E7-0E13826433B4}" type="presOf" srcId="{336CC2CE-AD65-C14B-9795-8E36DA76AF4B}" destId="{C81515CC-C05E-824D-BDAA-2A7CC474E20E}" srcOrd="0" destOrd="0" presId="urn:microsoft.com/office/officeart/2005/8/layout/chevron1"/>
    <dgm:cxn modelId="{FEE22B29-DD1F-7B4E-95F0-61190CC354D5}" srcId="{C200B968-ABF8-6B43-BBE8-D63119F2DCC6}" destId="{79D91414-38A3-CE45-96BC-0881E506FAD6}" srcOrd="1" destOrd="0" parTransId="{1B33A85E-82C3-2B43-B8DC-BBEA5A81C0C0}" sibTransId="{86066B4D-1F0E-8E48-BDDA-B71CD7FC6A56}"/>
    <dgm:cxn modelId="{7231552A-6663-4ED8-808F-6A941CA542B8}" srcId="{C200B968-ABF8-6B43-BBE8-D63119F2DCC6}" destId="{A347F171-7ED5-41A9-83CA-5955E03A7DBF}" srcOrd="5" destOrd="0" parTransId="{4784F8CB-519F-43C0-BA67-5C726A6A446E}" sibTransId="{CFE69234-D3FB-4541-9F96-7CD69623275F}"/>
    <dgm:cxn modelId="{7EFAA641-3934-9C4A-899E-0F06C8F79D54}" type="presOf" srcId="{C200B968-ABF8-6B43-BBE8-D63119F2DCC6}" destId="{80AE8721-F489-4C4C-972A-2E37AA741BFB}" srcOrd="0" destOrd="0" presId="urn:microsoft.com/office/officeart/2005/8/layout/chevron1"/>
    <dgm:cxn modelId="{125EBC67-4C72-46DE-9D5D-CB9A82601E8F}" srcId="{C200B968-ABF8-6B43-BBE8-D63119F2DCC6}" destId="{F4293974-F9EB-4DE7-A3C3-C992EB284695}" srcOrd="3" destOrd="0" parTransId="{0F67F48B-0839-45B6-9C5C-632A552F9973}" sibTransId="{6973808E-F2B1-45AA-A200-BB68EAFB5BCF}"/>
    <dgm:cxn modelId="{989CFF49-F84A-492E-902D-F7389A36CDE5}" type="presOf" srcId="{91B58524-EBCD-4BF2-AC6F-87FB4496310A}" destId="{196DC132-6C9F-A846-9DC6-9E5BB26198FE}" srcOrd="0" destOrd="1" presId="urn:microsoft.com/office/officeart/2005/8/layout/chevron1"/>
    <dgm:cxn modelId="{799E694B-1DE9-48A4-8E60-6677B551F4F3}" type="presOf" srcId="{F4293974-F9EB-4DE7-A3C3-C992EB284695}" destId="{C81515CC-C05E-824D-BDAA-2A7CC474E20E}" srcOrd="0" destOrd="3" presId="urn:microsoft.com/office/officeart/2005/8/layout/chevron1"/>
    <dgm:cxn modelId="{68C3C452-49C7-654A-82A4-5356F8B18805}" srcId="{ADF2805E-67A6-CD4B-AB1B-792B573B447C}" destId="{93298B32-54D5-AD4D-8A75-C39500EDB066}" srcOrd="2" destOrd="0" parTransId="{17F95E00-FA3B-6E42-BFF7-E59ACB0C59CA}" sibTransId="{A9688FE4-20D6-B44E-8614-22B4476D6133}"/>
    <dgm:cxn modelId="{0677DA74-61BE-42C3-9403-BFDA923D22C0}" srcId="{C200B968-ABF8-6B43-BBE8-D63119F2DCC6}" destId="{A19506C3-03E1-4162-BEED-DD751FE6EB25}" srcOrd="4" destOrd="0" parTransId="{8B71BBC6-49E7-4024-9F4E-C7E10DF40F00}" sibTransId="{C6DD0F8C-944F-4F19-8435-0DC0D766D674}"/>
    <dgm:cxn modelId="{F5DFE958-A804-4B7B-85E1-07DE0BD7760E}" type="presOf" srcId="{A19506C3-03E1-4162-BEED-DD751FE6EB25}" destId="{C81515CC-C05E-824D-BDAA-2A7CC474E20E}" srcOrd="0" destOrd="4" presId="urn:microsoft.com/office/officeart/2005/8/layout/chevron1"/>
    <dgm:cxn modelId="{CD0A1E59-7F10-4689-B315-180010003E4E}" type="presOf" srcId="{DA70D76E-DC83-4FBF-B506-8EA2B4F327C7}" destId="{196DC132-6C9F-A846-9DC6-9E5BB26198FE}" srcOrd="0" destOrd="0" presId="urn:microsoft.com/office/officeart/2005/8/layout/chevron1"/>
    <dgm:cxn modelId="{FD757E59-8606-4898-ADAA-581C6AAE84D6}" srcId="{ADF2805E-67A6-CD4B-AB1B-792B573B447C}" destId="{91B58524-EBCD-4BF2-AC6F-87FB4496310A}" srcOrd="1" destOrd="0" parTransId="{75769F59-EC4B-4C6D-9599-E21180852DA8}" sibTransId="{9C5BAC61-7D52-4455-9C9D-79C824984A61}"/>
    <dgm:cxn modelId="{B6E38E9E-3B35-1944-AF31-910770A1B6A7}" type="presOf" srcId="{93298B32-54D5-AD4D-8A75-C39500EDB066}" destId="{196DC132-6C9F-A846-9DC6-9E5BB26198FE}" srcOrd="0" destOrd="2" presId="urn:microsoft.com/office/officeart/2005/8/layout/chevron1"/>
    <dgm:cxn modelId="{D21C11AA-AE94-9E47-96F1-D0D68B6D7629}" type="presOf" srcId="{3E4E44A3-E415-1D48-B4A1-73D504979E6F}" destId="{32CE773E-47B0-D64B-AD63-A66F58E35F4A}" srcOrd="0" destOrd="0" presId="urn:microsoft.com/office/officeart/2005/8/layout/chevron1"/>
    <dgm:cxn modelId="{12A554B8-382B-7047-B34B-4DE0ED7BA3C2}" srcId="{C200B968-ABF8-6B43-BBE8-D63119F2DCC6}" destId="{336CC2CE-AD65-C14B-9795-8E36DA76AF4B}" srcOrd="0" destOrd="0" parTransId="{8156F1CC-0B10-3440-B74F-A4F3ADEFBB3E}" sibTransId="{609441FF-8C63-F640-9201-6FA7B1B468AF}"/>
    <dgm:cxn modelId="{9E2D96BE-AB64-7E4D-BEEB-2412B0F843DC}" type="presOf" srcId="{79D91414-38A3-CE45-96BC-0881E506FAD6}" destId="{C81515CC-C05E-824D-BDAA-2A7CC474E20E}" srcOrd="0" destOrd="1" presId="urn:microsoft.com/office/officeart/2005/8/layout/chevron1"/>
    <dgm:cxn modelId="{3A67C4C4-F31F-465B-A7FE-8E91E6EE36BE}" srcId="{ADF2805E-67A6-CD4B-AB1B-792B573B447C}" destId="{DA70D76E-DC83-4FBF-B506-8EA2B4F327C7}" srcOrd="0" destOrd="0" parTransId="{80435136-DF6C-4BEC-8CF4-ED13C59BC245}" sibTransId="{B957E9F0-209A-412A-A2E1-5D0503917024}"/>
    <dgm:cxn modelId="{6F43DCC9-FB10-BE4C-B5C4-8D7914964735}" srcId="{3E4E44A3-E415-1D48-B4A1-73D504979E6F}" destId="{ADF2805E-67A6-CD4B-AB1B-792B573B447C}" srcOrd="1" destOrd="0" parTransId="{04CF649E-1C26-D846-A851-444C4009A9E3}" sibTransId="{357939B5-5FF2-8D47-9C89-4AD299825694}"/>
    <dgm:cxn modelId="{B64834D5-B2DE-174A-AAB2-908AEA93748E}" type="presOf" srcId="{ADF2805E-67A6-CD4B-AB1B-792B573B447C}" destId="{3C528D70-11EB-F248-9D86-CA1CFAC2417D}" srcOrd="0" destOrd="0" presId="urn:microsoft.com/office/officeart/2005/8/layout/chevron1"/>
    <dgm:cxn modelId="{1CDEC8D8-DB66-4DA5-8006-82764222FD0D}" type="presOf" srcId="{C670139A-2372-4C08-9045-0DDB0AB84A5C}" destId="{C81515CC-C05E-824D-BDAA-2A7CC474E20E}" srcOrd="0" destOrd="2" presId="urn:microsoft.com/office/officeart/2005/8/layout/chevron1"/>
    <dgm:cxn modelId="{AE60B2E2-08B5-E143-8572-2F0C4636686F}" srcId="{3E4E44A3-E415-1D48-B4A1-73D504979E6F}" destId="{C200B968-ABF8-6B43-BBE8-D63119F2DCC6}" srcOrd="0" destOrd="0" parTransId="{B19B739C-9727-654E-8EAE-A119693A14CF}" sibTransId="{C5CB28D5-5586-F44C-B054-AB4F4ABD492F}"/>
    <dgm:cxn modelId="{5D23EFE9-EEFC-4BC6-A36F-FE54491260F0}" srcId="{C200B968-ABF8-6B43-BBE8-D63119F2DCC6}" destId="{C670139A-2372-4C08-9045-0DDB0AB84A5C}" srcOrd="2" destOrd="0" parTransId="{59413106-F030-44B5-A80B-A9EA9625D110}" sibTransId="{F62FE444-B10F-4517-AB42-BA2745767DD3}"/>
    <dgm:cxn modelId="{1F7001FB-7332-4884-A0FC-0728BADE53F4}" type="presOf" srcId="{A347F171-7ED5-41A9-83CA-5955E03A7DBF}" destId="{C81515CC-C05E-824D-BDAA-2A7CC474E20E}" srcOrd="0" destOrd="5" presId="urn:microsoft.com/office/officeart/2005/8/layout/chevron1"/>
    <dgm:cxn modelId="{0D14BA97-C6B4-9446-B5E1-2EE1016F62DA}" type="presParOf" srcId="{32CE773E-47B0-D64B-AD63-A66F58E35F4A}" destId="{85ED3EC8-25B9-F64C-A957-66765A3A88AC}" srcOrd="0" destOrd="0" presId="urn:microsoft.com/office/officeart/2005/8/layout/chevron1"/>
    <dgm:cxn modelId="{195685E5-8929-1B4C-8921-3549A9AE7DEA}" type="presParOf" srcId="{85ED3EC8-25B9-F64C-A957-66765A3A88AC}" destId="{80AE8721-F489-4C4C-972A-2E37AA741BFB}" srcOrd="0" destOrd="0" presId="urn:microsoft.com/office/officeart/2005/8/layout/chevron1"/>
    <dgm:cxn modelId="{541C8A87-2F90-704C-8E61-44D11363A2E8}" type="presParOf" srcId="{85ED3EC8-25B9-F64C-A957-66765A3A88AC}" destId="{C81515CC-C05E-824D-BDAA-2A7CC474E20E}" srcOrd="1" destOrd="0" presId="urn:microsoft.com/office/officeart/2005/8/layout/chevron1"/>
    <dgm:cxn modelId="{48BCD877-3D4F-4F4D-9CE9-1801DB1F30A3}" type="presParOf" srcId="{32CE773E-47B0-D64B-AD63-A66F58E35F4A}" destId="{5E86F168-75F8-6E4C-AD92-075F65C4B76A}" srcOrd="1" destOrd="0" presId="urn:microsoft.com/office/officeart/2005/8/layout/chevron1"/>
    <dgm:cxn modelId="{3507CC72-3201-1E43-9829-504E20ED7962}" type="presParOf" srcId="{32CE773E-47B0-D64B-AD63-A66F58E35F4A}" destId="{E05EB56E-23FF-3246-982C-5F8359EA674E}" srcOrd="2" destOrd="0" presId="urn:microsoft.com/office/officeart/2005/8/layout/chevron1"/>
    <dgm:cxn modelId="{849EAB24-EBA5-A649-BF68-C0687A817DEB}" type="presParOf" srcId="{E05EB56E-23FF-3246-982C-5F8359EA674E}" destId="{3C528D70-11EB-F248-9D86-CA1CFAC2417D}" srcOrd="0" destOrd="0" presId="urn:microsoft.com/office/officeart/2005/8/layout/chevron1"/>
    <dgm:cxn modelId="{12D4CEBE-7D94-0B45-AF3C-E18F077F2D22}" type="presParOf" srcId="{E05EB56E-23FF-3246-982C-5F8359EA674E}" destId="{196DC132-6C9F-A846-9DC6-9E5BB26198F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E44A3-E415-1D48-B4A1-73D504979E6F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CBEDB2FB-EB47-354B-99DC-45C82DFF8910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Relatoria Setorial</a:t>
          </a:r>
        </a:p>
      </dgm:t>
    </dgm:pt>
    <dgm:pt modelId="{F97F7F45-44E7-7944-B31D-F363D7673973}" type="parTrans" cxnId="{B723AA41-A8A7-F045-9DDD-D7FF1299ADD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240914B3-6301-4046-9CDE-88E8BDA2F2EF}" type="sibTrans" cxnId="{B723AA41-A8A7-F045-9DDD-D7FF1299ADD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67D664AD-27D5-8442-8419-06963C07E120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Relatoria Geral</a:t>
          </a:r>
        </a:p>
      </dgm:t>
    </dgm:pt>
    <dgm:pt modelId="{95D739B4-D9B9-BB45-83F7-F25F93136605}" type="parTrans" cxnId="{283C8A0F-B742-0B4D-A478-A22B5C2C891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3CD9777-73D0-0E46-B29E-6A96041D8122}" type="sibTrans" cxnId="{283C8A0F-B742-0B4D-A478-A22B5C2C891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FC8CACC-FD1F-5540-9FEE-9E5397CAE473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LOA 2018</a:t>
          </a:r>
        </a:p>
      </dgm:t>
    </dgm:pt>
    <dgm:pt modelId="{D0F2357F-0831-5847-84CC-DA9208EAF94F}" type="parTrans" cxnId="{C6AC6FD3-A92C-A54D-8153-22CB5ABC92F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C857032C-73F3-534A-8A85-F7D7DD3EEE2C}" type="sibTrans" cxnId="{C6AC6FD3-A92C-A54D-8153-22CB5ABC92F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7A30AC0-6AD4-A649-89FE-0E25557CF12F}">
      <dgm:prSet phldrT="[Texto]" custT="1"/>
      <dgm:spPr/>
      <dgm:t>
        <a:bodyPr/>
        <a:lstStyle/>
        <a:p>
          <a:r>
            <a:rPr lang="pt-BR" sz="1400" dirty="0">
              <a:solidFill>
                <a:schemeClr val="bg1"/>
              </a:solidFill>
            </a:rPr>
            <a:t>Relator Setorial Remaneja em 75% a ação 8282 para as IFES;</a:t>
          </a:r>
        </a:p>
      </dgm:t>
    </dgm:pt>
    <dgm:pt modelId="{7B10850E-028A-9E4C-8700-8EB8AA792D20}" type="parTrans" cxnId="{C4273383-3683-9A49-B854-8BA24EA5BFD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38B834C0-3CC7-7B43-A94D-B9BFA7B0B8E1}" type="sibTrans" cxnId="{C4273383-3683-9A49-B854-8BA24EA5BFD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5CC570A-8CAD-E241-BE0C-6B7F810859B0}">
      <dgm:prSet phldrT="[Texto]" custT="1"/>
      <dgm:spPr/>
      <dgm:t>
        <a:bodyPr/>
        <a:lstStyle/>
        <a:p>
          <a:r>
            <a:rPr lang="pt-BR" sz="1400" dirty="0">
              <a:solidFill>
                <a:schemeClr val="bg1"/>
              </a:solidFill>
            </a:rPr>
            <a:t>Distribui conforme média histórica 2016-2017</a:t>
          </a:r>
        </a:p>
      </dgm:t>
    </dgm:pt>
    <dgm:pt modelId="{00E34489-A409-6B46-A69A-553CBC999472}" type="parTrans" cxnId="{3CBEBC98-2CDE-D54C-8550-17E1AAA955DA}">
      <dgm:prSet/>
      <dgm:spPr/>
      <dgm:t>
        <a:bodyPr/>
        <a:lstStyle/>
        <a:p>
          <a:endParaRPr lang="pt-BR"/>
        </a:p>
      </dgm:t>
    </dgm:pt>
    <dgm:pt modelId="{A55CA8AF-FF30-CE4C-A5C3-F9D763215B80}" type="sibTrans" cxnId="{3CBEBC98-2CDE-D54C-8550-17E1AAA955DA}">
      <dgm:prSet/>
      <dgm:spPr/>
      <dgm:t>
        <a:bodyPr/>
        <a:lstStyle/>
        <a:p>
          <a:endParaRPr lang="pt-BR"/>
        </a:p>
      </dgm:t>
    </dgm:pt>
    <dgm:pt modelId="{1CAE4336-BEE8-4CCC-BE1D-E492486F3A66}">
      <dgm:prSet phldrT="[Texto]" custT="1"/>
      <dgm:spPr/>
      <dgm:t>
        <a:bodyPr/>
        <a:lstStyle/>
        <a:p>
          <a:r>
            <a:rPr lang="en-US" sz="1400" dirty="0" err="1">
              <a:solidFill>
                <a:schemeClr val="bg1"/>
              </a:solidFill>
            </a:rPr>
            <a:t>Comissão</a:t>
          </a:r>
          <a:r>
            <a:rPr lang="en-US" sz="1400" dirty="0">
              <a:solidFill>
                <a:schemeClr val="bg1"/>
              </a:solidFill>
            </a:rPr>
            <a:t> firma </a:t>
          </a:r>
          <a:r>
            <a:rPr lang="en-US" sz="1400" dirty="0" err="1">
              <a:solidFill>
                <a:schemeClr val="bg1"/>
              </a:solidFill>
            </a:rPr>
            <a:t>acordo</a:t>
          </a:r>
          <a:r>
            <a:rPr lang="en-US" sz="1400" dirty="0">
              <a:solidFill>
                <a:schemeClr val="bg1"/>
              </a:solidFill>
            </a:rPr>
            <a:t> com o MEC para </a:t>
          </a:r>
          <a:r>
            <a:rPr lang="en-US" sz="1400" dirty="0" err="1">
              <a:solidFill>
                <a:schemeClr val="bg1"/>
              </a:solidFill>
            </a:rPr>
            <a:t>repartir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igualmente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os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recursos</a:t>
          </a:r>
          <a:r>
            <a:rPr lang="en-US" sz="1400" dirty="0">
              <a:solidFill>
                <a:schemeClr val="bg1"/>
              </a:solidFill>
            </a:rPr>
            <a:t> de </a:t>
          </a:r>
          <a:r>
            <a:rPr lang="en-US" sz="1400" dirty="0" err="1">
              <a:solidFill>
                <a:schemeClr val="bg1"/>
              </a:solidFill>
            </a:rPr>
            <a:t>investimento</a:t>
          </a:r>
          <a:r>
            <a:rPr lang="en-US" sz="1400" dirty="0">
              <a:solidFill>
                <a:schemeClr val="bg1"/>
              </a:solidFill>
            </a:rPr>
            <a:t> da 8282</a:t>
          </a:r>
          <a:endParaRPr lang="pt-BR" sz="1400" dirty="0">
            <a:solidFill>
              <a:schemeClr val="bg1"/>
            </a:solidFill>
          </a:endParaRPr>
        </a:p>
      </dgm:t>
    </dgm:pt>
    <dgm:pt modelId="{F14332EB-7083-4D9F-8364-6161619CB704}" type="parTrans" cxnId="{26D0E983-A4CD-4BE5-A1BE-DF99AFD9A310}">
      <dgm:prSet/>
      <dgm:spPr/>
      <dgm:t>
        <a:bodyPr/>
        <a:lstStyle/>
        <a:p>
          <a:endParaRPr lang="pt-BR"/>
        </a:p>
      </dgm:t>
    </dgm:pt>
    <dgm:pt modelId="{E4E4D0C3-CCD2-4782-BD92-FB7F0DBECA15}" type="sibTrans" cxnId="{26D0E983-A4CD-4BE5-A1BE-DF99AFD9A310}">
      <dgm:prSet/>
      <dgm:spPr/>
      <dgm:t>
        <a:bodyPr/>
        <a:lstStyle/>
        <a:p>
          <a:endParaRPr lang="pt-BR"/>
        </a:p>
      </dgm:t>
    </dgm:pt>
    <dgm:pt modelId="{32CE773E-47B0-D64B-AD63-A66F58E35F4A}" type="pres">
      <dgm:prSet presAssocID="{3E4E44A3-E415-1D48-B4A1-73D504979E6F}" presName="Name0" presStyleCnt="0">
        <dgm:presLayoutVars>
          <dgm:dir/>
          <dgm:animLvl val="lvl"/>
          <dgm:resizeHandles val="exact"/>
        </dgm:presLayoutVars>
      </dgm:prSet>
      <dgm:spPr/>
    </dgm:pt>
    <dgm:pt modelId="{F9A4CB99-6800-6440-81C9-1DD5CD9EF560}" type="pres">
      <dgm:prSet presAssocID="{CBEDB2FB-EB47-354B-99DC-45C82DFF8910}" presName="composite" presStyleCnt="0"/>
      <dgm:spPr/>
    </dgm:pt>
    <dgm:pt modelId="{9103A15F-1603-3B4A-960C-FB8A27BEFC91}" type="pres">
      <dgm:prSet presAssocID="{CBEDB2FB-EB47-354B-99DC-45C82DFF891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0B09F30-738D-9742-A3AB-7D2A661B7EDE}" type="pres">
      <dgm:prSet presAssocID="{CBEDB2FB-EB47-354B-99DC-45C82DFF8910}" presName="desTx" presStyleLbl="revTx" presStyleIdx="0" presStyleCnt="2">
        <dgm:presLayoutVars>
          <dgm:bulletEnabled val="1"/>
        </dgm:presLayoutVars>
      </dgm:prSet>
      <dgm:spPr/>
    </dgm:pt>
    <dgm:pt modelId="{5BAD66FD-50AC-9348-BF6E-3799DACCBA4B}" type="pres">
      <dgm:prSet presAssocID="{240914B3-6301-4046-9CDE-88E8BDA2F2EF}" presName="space" presStyleCnt="0"/>
      <dgm:spPr/>
    </dgm:pt>
    <dgm:pt modelId="{64A5492F-ACE8-C14C-9733-F3DE28A237B1}" type="pres">
      <dgm:prSet presAssocID="{67D664AD-27D5-8442-8419-06963C07E120}" presName="composite" presStyleCnt="0"/>
      <dgm:spPr/>
    </dgm:pt>
    <dgm:pt modelId="{C78893AE-3EEC-C041-BA20-96405A64FBA3}" type="pres">
      <dgm:prSet presAssocID="{67D664AD-27D5-8442-8419-06963C07E120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A711899-88EA-BB46-B135-4EBAD3DADBBE}" type="pres">
      <dgm:prSet presAssocID="{67D664AD-27D5-8442-8419-06963C07E120}" presName="desTx" presStyleLbl="revTx" presStyleIdx="1" presStyleCnt="2">
        <dgm:presLayoutVars>
          <dgm:bulletEnabled val="1"/>
        </dgm:presLayoutVars>
      </dgm:prSet>
      <dgm:spPr/>
    </dgm:pt>
    <dgm:pt modelId="{E1E877F8-84EC-4148-A055-94503FF508CF}" type="pres">
      <dgm:prSet presAssocID="{E3CD9777-73D0-0E46-B29E-6A96041D8122}" presName="space" presStyleCnt="0"/>
      <dgm:spPr/>
    </dgm:pt>
    <dgm:pt modelId="{9FBC5330-0FE4-9644-8240-5F93F2F06086}" type="pres">
      <dgm:prSet presAssocID="{BFC8CACC-FD1F-5540-9FEE-9E5397CAE473}" presName="composite" presStyleCnt="0"/>
      <dgm:spPr/>
    </dgm:pt>
    <dgm:pt modelId="{15F27A31-299C-8C40-B817-DD66E74346BA}" type="pres">
      <dgm:prSet presAssocID="{BFC8CACC-FD1F-5540-9FEE-9E5397CAE473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46422E0-8865-0741-8F05-F71ACC88AECA}" type="pres">
      <dgm:prSet presAssocID="{BFC8CACC-FD1F-5540-9FEE-9E5397CAE473}" presName="desTx" presStyleLbl="revTx" presStyleIdx="1" presStyleCnt="2">
        <dgm:presLayoutVars>
          <dgm:bulletEnabled val="1"/>
        </dgm:presLayoutVars>
      </dgm:prSet>
      <dgm:spPr/>
    </dgm:pt>
  </dgm:ptLst>
  <dgm:cxnLst>
    <dgm:cxn modelId="{283C8A0F-B742-0B4D-A478-A22B5C2C891C}" srcId="{3E4E44A3-E415-1D48-B4A1-73D504979E6F}" destId="{67D664AD-27D5-8442-8419-06963C07E120}" srcOrd="1" destOrd="0" parTransId="{95D739B4-D9B9-BB45-83F7-F25F93136605}" sibTransId="{E3CD9777-73D0-0E46-B29E-6A96041D8122}"/>
    <dgm:cxn modelId="{1746691D-649E-F04E-A49F-DEF14C0F0BD4}" type="presOf" srcId="{3E4E44A3-E415-1D48-B4A1-73D504979E6F}" destId="{32CE773E-47B0-D64B-AD63-A66F58E35F4A}" srcOrd="0" destOrd="0" presId="urn:microsoft.com/office/officeart/2005/8/layout/chevron1"/>
    <dgm:cxn modelId="{3DB99D5B-E59D-5243-AF94-157A7DD6CF54}" type="presOf" srcId="{E7A30AC0-6AD4-A649-89FE-0E25557CF12F}" destId="{20B09F30-738D-9742-A3AB-7D2A661B7EDE}" srcOrd="0" destOrd="0" presId="urn:microsoft.com/office/officeart/2005/8/layout/chevron1"/>
    <dgm:cxn modelId="{B723AA41-A8A7-F045-9DDD-D7FF1299ADDA}" srcId="{3E4E44A3-E415-1D48-B4A1-73D504979E6F}" destId="{CBEDB2FB-EB47-354B-99DC-45C82DFF8910}" srcOrd="0" destOrd="0" parTransId="{F97F7F45-44E7-7944-B31D-F363D7673973}" sibTransId="{240914B3-6301-4046-9CDE-88E8BDA2F2EF}"/>
    <dgm:cxn modelId="{C4273383-3683-9A49-B854-8BA24EA5BFD3}" srcId="{CBEDB2FB-EB47-354B-99DC-45C82DFF8910}" destId="{E7A30AC0-6AD4-A649-89FE-0E25557CF12F}" srcOrd="0" destOrd="0" parTransId="{7B10850E-028A-9E4C-8700-8EB8AA792D20}" sibTransId="{38B834C0-3CC7-7B43-A94D-B9BFA7B0B8E1}"/>
    <dgm:cxn modelId="{26D0E983-A4CD-4BE5-A1BE-DF99AFD9A310}" srcId="{67D664AD-27D5-8442-8419-06963C07E120}" destId="{1CAE4336-BEE8-4CCC-BE1D-E492486F3A66}" srcOrd="0" destOrd="0" parTransId="{F14332EB-7083-4D9F-8364-6161619CB704}" sibTransId="{E4E4D0C3-CCD2-4782-BD92-FB7F0DBECA15}"/>
    <dgm:cxn modelId="{3CBEBC98-2CDE-D54C-8550-17E1AAA955DA}" srcId="{CBEDB2FB-EB47-354B-99DC-45C82DFF8910}" destId="{A5CC570A-8CAD-E241-BE0C-6B7F810859B0}" srcOrd="1" destOrd="0" parTransId="{00E34489-A409-6B46-A69A-553CBC999472}" sibTransId="{A55CA8AF-FF30-CE4C-A5C3-F9D763215B80}"/>
    <dgm:cxn modelId="{DE10FBB6-35BD-4A16-A187-127F81762B51}" type="presOf" srcId="{1CAE4336-BEE8-4CCC-BE1D-E492486F3A66}" destId="{FA711899-88EA-BB46-B135-4EBAD3DADBBE}" srcOrd="0" destOrd="0" presId="urn:microsoft.com/office/officeart/2005/8/layout/chevron1"/>
    <dgm:cxn modelId="{148F75C6-35F6-F640-83EA-D099E9A23866}" type="presOf" srcId="{BFC8CACC-FD1F-5540-9FEE-9E5397CAE473}" destId="{15F27A31-299C-8C40-B817-DD66E74346BA}" srcOrd="0" destOrd="0" presId="urn:microsoft.com/office/officeart/2005/8/layout/chevron1"/>
    <dgm:cxn modelId="{C6AC6FD3-A92C-A54D-8153-22CB5ABC92F5}" srcId="{3E4E44A3-E415-1D48-B4A1-73D504979E6F}" destId="{BFC8CACC-FD1F-5540-9FEE-9E5397CAE473}" srcOrd="2" destOrd="0" parTransId="{D0F2357F-0831-5847-84CC-DA9208EAF94F}" sibTransId="{C857032C-73F3-534A-8A85-F7D7DD3EEE2C}"/>
    <dgm:cxn modelId="{3DDEF3DF-7FBD-E642-8257-DE140D25C0A1}" type="presOf" srcId="{CBEDB2FB-EB47-354B-99DC-45C82DFF8910}" destId="{9103A15F-1603-3B4A-960C-FB8A27BEFC91}" srcOrd="0" destOrd="0" presId="urn:microsoft.com/office/officeart/2005/8/layout/chevron1"/>
    <dgm:cxn modelId="{A3621BEE-C5FD-874B-B876-CACFC4050F19}" type="presOf" srcId="{A5CC570A-8CAD-E241-BE0C-6B7F810859B0}" destId="{20B09F30-738D-9742-A3AB-7D2A661B7EDE}" srcOrd="0" destOrd="1" presId="urn:microsoft.com/office/officeart/2005/8/layout/chevron1"/>
    <dgm:cxn modelId="{08B09DFC-B7FE-E743-BCD1-AA4A9E3D367F}" type="presOf" srcId="{67D664AD-27D5-8442-8419-06963C07E120}" destId="{C78893AE-3EEC-C041-BA20-96405A64FBA3}" srcOrd="0" destOrd="0" presId="urn:microsoft.com/office/officeart/2005/8/layout/chevron1"/>
    <dgm:cxn modelId="{60BCC203-3E32-4346-8D81-D15309C5100B}" type="presParOf" srcId="{32CE773E-47B0-D64B-AD63-A66F58E35F4A}" destId="{F9A4CB99-6800-6440-81C9-1DD5CD9EF560}" srcOrd="0" destOrd="0" presId="urn:microsoft.com/office/officeart/2005/8/layout/chevron1"/>
    <dgm:cxn modelId="{769B785A-9A81-6847-9F9C-D68FDCB0A690}" type="presParOf" srcId="{F9A4CB99-6800-6440-81C9-1DD5CD9EF560}" destId="{9103A15F-1603-3B4A-960C-FB8A27BEFC91}" srcOrd="0" destOrd="0" presId="urn:microsoft.com/office/officeart/2005/8/layout/chevron1"/>
    <dgm:cxn modelId="{BB96229D-90FC-074E-B50A-10E9F034FBCF}" type="presParOf" srcId="{F9A4CB99-6800-6440-81C9-1DD5CD9EF560}" destId="{20B09F30-738D-9742-A3AB-7D2A661B7EDE}" srcOrd="1" destOrd="0" presId="urn:microsoft.com/office/officeart/2005/8/layout/chevron1"/>
    <dgm:cxn modelId="{70FCDB78-D517-B74F-94E2-D356C352465A}" type="presParOf" srcId="{32CE773E-47B0-D64B-AD63-A66F58E35F4A}" destId="{5BAD66FD-50AC-9348-BF6E-3799DACCBA4B}" srcOrd="1" destOrd="0" presId="urn:microsoft.com/office/officeart/2005/8/layout/chevron1"/>
    <dgm:cxn modelId="{FED2675E-AA68-6E43-BFD5-0D654E231D42}" type="presParOf" srcId="{32CE773E-47B0-D64B-AD63-A66F58E35F4A}" destId="{64A5492F-ACE8-C14C-9733-F3DE28A237B1}" srcOrd="2" destOrd="0" presId="urn:microsoft.com/office/officeart/2005/8/layout/chevron1"/>
    <dgm:cxn modelId="{2661E8AD-7FBC-FF4C-8EC5-AF415FB571CC}" type="presParOf" srcId="{64A5492F-ACE8-C14C-9733-F3DE28A237B1}" destId="{C78893AE-3EEC-C041-BA20-96405A64FBA3}" srcOrd="0" destOrd="0" presId="urn:microsoft.com/office/officeart/2005/8/layout/chevron1"/>
    <dgm:cxn modelId="{DA827A4D-7C9C-844F-A039-88C5F2BFF4CA}" type="presParOf" srcId="{64A5492F-ACE8-C14C-9733-F3DE28A237B1}" destId="{FA711899-88EA-BB46-B135-4EBAD3DADBBE}" srcOrd="1" destOrd="0" presId="urn:microsoft.com/office/officeart/2005/8/layout/chevron1"/>
    <dgm:cxn modelId="{32611D18-2150-A848-A5D8-116692D05D2B}" type="presParOf" srcId="{32CE773E-47B0-D64B-AD63-A66F58E35F4A}" destId="{E1E877F8-84EC-4148-A055-94503FF508CF}" srcOrd="3" destOrd="0" presId="urn:microsoft.com/office/officeart/2005/8/layout/chevron1"/>
    <dgm:cxn modelId="{1EACD3B7-D872-A540-8DAE-4369847CD0C1}" type="presParOf" srcId="{32CE773E-47B0-D64B-AD63-A66F58E35F4A}" destId="{9FBC5330-0FE4-9644-8240-5F93F2F06086}" srcOrd="4" destOrd="0" presId="urn:microsoft.com/office/officeart/2005/8/layout/chevron1"/>
    <dgm:cxn modelId="{8A5A4BC1-BFEB-E74E-9DCC-EE7458B9DC7C}" type="presParOf" srcId="{9FBC5330-0FE4-9644-8240-5F93F2F06086}" destId="{15F27A31-299C-8C40-B817-DD66E74346BA}" srcOrd="0" destOrd="0" presId="urn:microsoft.com/office/officeart/2005/8/layout/chevron1"/>
    <dgm:cxn modelId="{4F4A9043-3DFA-3C4C-9E69-F23D701A215A}" type="presParOf" srcId="{9FBC5330-0FE4-9644-8240-5F93F2F06086}" destId="{D46422E0-8865-0741-8F05-F71ACC88AEC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4E44A3-E415-1D48-B4A1-73D504979E6F}" type="doc">
      <dgm:prSet loTypeId="urn:microsoft.com/office/officeart/2005/8/layout/chevron1" loCatId="" qsTypeId="urn:microsoft.com/office/officeart/2005/8/quickstyle/simple4" qsCatId="simple" csTypeId="urn:microsoft.com/office/officeart/2005/8/colors/colorful1" csCatId="colorful" phldr="1"/>
      <dgm:spPr/>
    </dgm:pt>
    <dgm:pt modelId="{C200B968-ABF8-6B43-BBE8-D63119F2DCC6}">
      <dgm:prSet phldrT="[Texto]" custT="1"/>
      <dgm:spPr/>
      <dgm:t>
        <a:bodyPr/>
        <a:lstStyle/>
        <a:p>
          <a:r>
            <a:rPr lang="pt-BR" sz="3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Simec</a:t>
          </a:r>
          <a:endParaRPr lang="pt-BR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B739C-9727-654E-8EAE-A119693A14CF}" type="parTrans" cxnId="{AE60B2E2-08B5-E143-8572-2F0C4636686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C5CB28D5-5586-F44C-B054-AB4F4ABD492F}" type="sibTrans" cxnId="{AE60B2E2-08B5-E143-8572-2F0C4636686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67D664AD-27D5-8442-8419-06963C07E120}">
      <dgm:prSet phldrT="[Texto]" custT="1"/>
      <dgm:spPr/>
      <dgm:t>
        <a:bodyPr/>
        <a:lstStyle/>
        <a:p>
          <a:r>
            <a: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Envio de</a:t>
          </a:r>
        </a:p>
        <a:p>
          <a:r>
            <a: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Modificação</a:t>
          </a:r>
        </a:p>
      </dgm:t>
    </dgm:pt>
    <dgm:pt modelId="{95D739B4-D9B9-BB45-83F7-F25F93136605}" type="parTrans" cxnId="{283C8A0F-B742-0B4D-A478-A22B5C2C891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3CD9777-73D0-0E46-B29E-6A96041D8122}" type="sibTrans" cxnId="{283C8A0F-B742-0B4D-A478-A22B5C2C891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336CC2CE-AD65-C14B-9795-8E36DA76AF4B}">
      <dgm:prSet phldrT="[Texto]" custT="1"/>
      <dgm:spPr/>
      <dgm:t>
        <a:bodyPr/>
        <a:lstStyle/>
        <a:p>
          <a:r>
            <a:rPr lang="pt-BR" sz="1500" dirty="0">
              <a:solidFill>
                <a:schemeClr val="bg1"/>
              </a:solidFill>
            </a:rPr>
            <a:t>Lançamento dos Limites da Matriz pela </a:t>
          </a:r>
          <a:r>
            <a:rPr lang="pt-BR" sz="1500" dirty="0" err="1">
              <a:solidFill>
                <a:schemeClr val="bg1"/>
              </a:solidFill>
            </a:rPr>
            <a:t>Sesu</a:t>
          </a:r>
          <a:r>
            <a:rPr lang="pt-BR" sz="1500" dirty="0">
              <a:solidFill>
                <a:schemeClr val="bg1"/>
              </a:solidFill>
            </a:rPr>
            <a:t>;</a:t>
          </a:r>
        </a:p>
      </dgm:t>
    </dgm:pt>
    <dgm:pt modelId="{8156F1CC-0B10-3440-B74F-A4F3ADEFBB3E}" type="parTrans" cxnId="{12A554B8-382B-7047-B34B-4DE0ED7BA3C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609441FF-8C63-F640-9201-6FA7B1B468AF}" type="sibTrans" cxnId="{12A554B8-382B-7047-B34B-4DE0ED7BA3C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CBEDB2FB-EB47-354B-99DC-45C82DFF8910}">
      <dgm:prSet phldrT="[Texto]" custT="1"/>
      <dgm:spPr/>
      <dgm:t>
        <a:bodyPr/>
        <a:lstStyle/>
        <a:p>
          <a:r>
            <a: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CMO</a:t>
          </a:r>
        </a:p>
      </dgm:t>
    </dgm:pt>
    <dgm:pt modelId="{240914B3-6301-4046-9CDE-88E8BDA2F2EF}" type="sibTrans" cxnId="{B723AA41-A8A7-F045-9DDD-D7FF1299ADD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F97F7F45-44E7-7944-B31D-F363D7673973}" type="parTrans" cxnId="{B723AA41-A8A7-F045-9DDD-D7FF1299ADD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DF2805E-67A6-CD4B-AB1B-792B573B447C}">
      <dgm:prSet phldrT="[Texto]" custT="1"/>
      <dgm:spPr/>
      <dgm:t>
        <a:bodyPr/>
        <a:lstStyle/>
        <a:p>
          <a:r>
            <a: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</a:t>
          </a:r>
          <a:endParaRPr lang="pt-BR" sz="16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CF649E-1C26-D846-A851-444C4009A9E3}" type="parTrans" cxnId="{6F43DCC9-FB10-BE4C-B5C4-8D791496473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357939B5-5FF2-8D47-9C89-4AD299825694}" type="sibTrans" cxnId="{6F43DCC9-FB10-BE4C-B5C4-8D791496473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4137167-CF1E-FC4B-A01B-BF90D3FC0146}">
      <dgm:prSet phldrT="[Texto]" custT="1"/>
      <dgm:spPr/>
      <dgm:t>
        <a:bodyPr/>
        <a:lstStyle/>
        <a:p>
          <a:r>
            <a:rPr lang="pt-BR" sz="1500">
              <a:solidFill>
                <a:schemeClr val="bg1"/>
              </a:solidFill>
            </a:rPr>
            <a:t>Alocação no SIOP dos recursos nas ações;</a:t>
          </a:r>
          <a:endParaRPr lang="pt-BR" sz="1500" dirty="0">
            <a:solidFill>
              <a:schemeClr val="bg1"/>
            </a:solidFill>
          </a:endParaRPr>
        </a:p>
      </dgm:t>
    </dgm:pt>
    <dgm:pt modelId="{58481DE8-FE7B-A34E-A6A7-E9903DF32BC4}" type="parTrans" cxnId="{691C32EE-A628-6741-BAEB-90196D3DA0EE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647BB59-AC7A-5B46-889B-ED6BEF6DC21C}" type="sibTrans" cxnId="{691C32EE-A628-6741-BAEB-90196D3DA0EE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12E88F2B-F096-B645-9527-94DE912F2D06}">
      <dgm:prSet phldrT="[Texto]" custT="1"/>
      <dgm:spPr/>
      <dgm:t>
        <a:bodyPr/>
        <a:lstStyle/>
        <a:p>
          <a:r>
            <a:rPr lang="pt-BR" sz="1500">
              <a:solidFill>
                <a:schemeClr val="bg1"/>
              </a:solidFill>
            </a:rPr>
            <a:t>Ajuste nos valores de Receita</a:t>
          </a:r>
          <a:endParaRPr lang="pt-BR" sz="1500" dirty="0">
            <a:solidFill>
              <a:schemeClr val="bg1"/>
            </a:solidFill>
          </a:endParaRPr>
        </a:p>
      </dgm:t>
    </dgm:pt>
    <dgm:pt modelId="{80E59A2C-4DE6-A640-B3E4-D49DA30E8A87}" type="parTrans" cxnId="{CF8D039F-8826-7A49-A2E0-AF393B34C26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D812831-4605-C147-92FD-7C01BB44A0A3}" type="sibTrans" cxnId="{CF8D039F-8826-7A49-A2E0-AF393B34C26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93298B32-54D5-AD4D-8A75-C39500EDB066}">
      <dgm:prSet phldrT="[Texto]" custT="1"/>
      <dgm:spPr/>
      <dgm:t>
        <a:bodyPr/>
        <a:lstStyle/>
        <a:p>
          <a:r>
            <a:rPr lang="pt-BR" sz="1500" dirty="0">
              <a:solidFill>
                <a:schemeClr val="bg1"/>
              </a:solidFill>
            </a:rPr>
            <a:t>Consolidação dos Dados;</a:t>
          </a:r>
        </a:p>
      </dgm:t>
    </dgm:pt>
    <dgm:pt modelId="{17F95E00-FA3B-6E42-BFF7-E59ACB0C59CA}" type="parTrans" cxnId="{68C3C452-49C7-654A-82A4-5356F8B1880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9688FE4-20D6-B44E-8614-22B4476D6133}" type="sibTrans" cxnId="{68C3C452-49C7-654A-82A4-5356F8B1880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09F2DAB-823F-EE48-A4E2-831544F11D5F}">
      <dgm:prSet phldrT="[Texto]" custT="1"/>
      <dgm:spPr/>
      <dgm:t>
        <a:bodyPr/>
        <a:lstStyle/>
        <a:p>
          <a:r>
            <a:rPr lang="pt-BR" sz="1400" dirty="0">
              <a:solidFill>
                <a:schemeClr val="bg1"/>
              </a:solidFill>
            </a:rPr>
            <a:t>Recebe a proposta parcial;</a:t>
          </a:r>
        </a:p>
      </dgm:t>
    </dgm:pt>
    <dgm:pt modelId="{0FC054F0-8E6C-E340-8583-DA32E3082D0F}" type="parTrans" cxnId="{F3F44528-6823-274C-BC0E-E9969A11ABE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09FE89D-97A2-BC47-8C0D-374015E72EA3}" type="sibTrans" cxnId="{F3F44528-6823-274C-BC0E-E9969A11ABE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5C54F589-C8EC-B44C-8E9F-72B1B8878FB3}">
      <dgm:prSet phldrT="[Texto]" custT="1"/>
      <dgm:spPr/>
      <dgm:t>
        <a:bodyPr/>
        <a:lstStyle/>
        <a:p>
          <a:r>
            <a:rPr lang="pt-BR" sz="1400" dirty="0">
              <a:solidFill>
                <a:schemeClr val="bg1"/>
              </a:solidFill>
            </a:rPr>
            <a:t>Aguarda alteração de Meta;</a:t>
          </a:r>
        </a:p>
      </dgm:t>
    </dgm:pt>
    <dgm:pt modelId="{964FCB4F-5A9B-C647-A7BE-866DBC5BDC17}" type="parTrans" cxnId="{0CE91C98-CBA7-114F-824B-AAF2F830312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39B49E2-9B88-0844-84A7-E467F525B46A}" type="sibTrans" cxnId="{0CE91C98-CBA7-114F-824B-AAF2F830312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5D68564-2A7E-0A43-B383-FF7567AC6477}">
      <dgm:prSet phldrT="[Texto]" custT="1"/>
      <dgm:spPr/>
      <dgm:t>
        <a:bodyPr/>
        <a:lstStyle/>
        <a:p>
          <a:r>
            <a:rPr lang="pt-BR" sz="1600" dirty="0">
              <a:solidFill>
                <a:schemeClr val="bg1"/>
              </a:solidFill>
            </a:rPr>
            <a:t>Governo altera a meta e MEC informa limites de capital da 8282 (817.210.000)</a:t>
          </a:r>
        </a:p>
      </dgm:t>
    </dgm:pt>
    <dgm:pt modelId="{4144CF05-1749-F94C-930B-EB4740935FE7}" type="parTrans" cxnId="{DB308091-B1D7-AA4A-B0BC-5856D1780E80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32707175-97D8-9741-A351-34473C191595}" type="sibTrans" cxnId="{DB308091-B1D7-AA4A-B0BC-5856D1780E80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79D91414-38A3-CE45-96BC-0881E506FAD6}">
      <dgm:prSet phldrT="[Texto]" custT="1"/>
      <dgm:spPr/>
      <dgm:t>
        <a:bodyPr/>
        <a:lstStyle/>
        <a:p>
          <a:r>
            <a:rPr lang="pt-BR" sz="1500">
              <a:solidFill>
                <a:schemeClr val="bg1"/>
              </a:solidFill>
            </a:rPr>
            <a:t>Ninguém recebe Investimento</a:t>
          </a:r>
          <a:endParaRPr lang="pt-BR" sz="1500" dirty="0">
            <a:solidFill>
              <a:schemeClr val="bg1"/>
            </a:solidFill>
          </a:endParaRPr>
        </a:p>
      </dgm:t>
    </dgm:pt>
    <dgm:pt modelId="{1B33A85E-82C3-2B43-B8DC-BBEA5A81C0C0}" type="parTrans" cxnId="{FEE22B29-DD1F-7B4E-95F0-61190CC354D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6066B4D-1F0E-8E48-BDDA-B71CD7FC6A56}" type="sibTrans" cxnId="{FEE22B29-DD1F-7B4E-95F0-61190CC354D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5CE1D89-AFC8-1943-B03D-5AE122380945}">
      <dgm:prSet phldrT="[Texto]" custT="1"/>
      <dgm:spPr/>
      <dgm:t>
        <a:bodyPr/>
        <a:lstStyle/>
        <a:p>
          <a:r>
            <a:rPr lang="pt-BR" sz="1500">
              <a:solidFill>
                <a:schemeClr val="bg1"/>
              </a:solidFill>
            </a:rPr>
            <a:t>Algumas IFES detalham 4-INV</a:t>
          </a:r>
          <a:endParaRPr lang="pt-BR" sz="1500" dirty="0">
            <a:solidFill>
              <a:schemeClr val="bg1"/>
            </a:solidFill>
          </a:endParaRPr>
        </a:p>
      </dgm:t>
    </dgm:pt>
    <dgm:pt modelId="{F6187565-22EF-9344-A115-F007310612ED}" type="parTrans" cxnId="{EB4FF33A-EDE0-AC43-8C4A-2CE8CEB4AB6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D24F697-BB92-EE45-9022-1B107CCC3C95}" type="sibTrans" cxnId="{EB4FF33A-EDE0-AC43-8C4A-2CE8CEB4AB6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077C111-6E3D-F74F-811F-5704F8F8E5A8}">
      <dgm:prSet phldrT="[Texto]" custT="1"/>
      <dgm:spPr/>
      <dgm:t>
        <a:bodyPr/>
        <a:lstStyle/>
        <a:p>
          <a:r>
            <a:rPr lang="pt-BR" sz="1600" dirty="0">
              <a:solidFill>
                <a:schemeClr val="bg1"/>
              </a:solidFill>
            </a:rPr>
            <a:t>70% da 8282 no MEC (</a:t>
          </a:r>
          <a:r>
            <a:rPr lang="hr-HR" sz="1600" dirty="0">
              <a:solidFill>
                <a:schemeClr val="bg1"/>
              </a:solidFill>
            </a:rPr>
            <a:t>574.000.000) </a:t>
          </a:r>
          <a:r>
            <a:rPr lang="pt-BR" sz="1600" dirty="0">
              <a:solidFill>
                <a:schemeClr val="bg1"/>
              </a:solidFill>
            </a:rPr>
            <a:t>e 30% distribuídos nas IFES pela Matriz (243.211.665)</a:t>
          </a:r>
        </a:p>
      </dgm:t>
    </dgm:pt>
    <dgm:pt modelId="{5B2B5B97-C5A8-5C4F-9EB2-C9196EB0C4C5}" type="parTrans" cxnId="{8727F7D5-A49B-9D4D-B1E1-1A65EED7AFB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9B1B6C5-5065-F943-8612-6BD1CF91C302}" type="sibTrans" cxnId="{8727F7D5-A49B-9D4D-B1E1-1A65EED7AFB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55082F15-80C7-CA4F-8F9C-6621F3042553}">
      <dgm:prSet phldrT="[Texto]" custT="1"/>
      <dgm:spPr/>
      <dgm:t>
        <a:bodyPr/>
        <a:lstStyle/>
        <a:p>
          <a:r>
            <a:rPr lang="pt-BR" sz="1400" dirty="0">
              <a:solidFill>
                <a:schemeClr val="bg1"/>
              </a:solidFill>
            </a:rPr>
            <a:t>Distribui as Relatorias Setoriais</a:t>
          </a:r>
        </a:p>
      </dgm:t>
    </dgm:pt>
    <dgm:pt modelId="{40E8B20E-92C0-AF49-ADAC-F21A1AE0AFAD}" type="parTrans" cxnId="{01D3F27D-3C28-9D4B-B29E-4B6A58BA782A}">
      <dgm:prSet/>
      <dgm:spPr/>
      <dgm:t>
        <a:bodyPr/>
        <a:lstStyle/>
        <a:p>
          <a:endParaRPr lang="pt-BR"/>
        </a:p>
      </dgm:t>
    </dgm:pt>
    <dgm:pt modelId="{182B4654-BFC4-4E4F-A5A8-9CD5C9257AB3}" type="sibTrans" cxnId="{01D3F27D-3C28-9D4B-B29E-4B6A58BA782A}">
      <dgm:prSet/>
      <dgm:spPr/>
      <dgm:t>
        <a:bodyPr/>
        <a:lstStyle/>
        <a:p>
          <a:endParaRPr lang="pt-BR"/>
        </a:p>
      </dgm:t>
    </dgm:pt>
    <dgm:pt modelId="{32CE773E-47B0-D64B-AD63-A66F58E35F4A}" type="pres">
      <dgm:prSet presAssocID="{3E4E44A3-E415-1D48-B4A1-73D504979E6F}" presName="Name0" presStyleCnt="0">
        <dgm:presLayoutVars>
          <dgm:dir/>
          <dgm:animLvl val="lvl"/>
          <dgm:resizeHandles val="exact"/>
        </dgm:presLayoutVars>
      </dgm:prSet>
      <dgm:spPr/>
    </dgm:pt>
    <dgm:pt modelId="{85ED3EC8-25B9-F64C-A957-66765A3A88AC}" type="pres">
      <dgm:prSet presAssocID="{C200B968-ABF8-6B43-BBE8-D63119F2DCC6}" presName="composite" presStyleCnt="0"/>
      <dgm:spPr/>
    </dgm:pt>
    <dgm:pt modelId="{80AE8721-F489-4C4C-972A-2E37AA741BFB}" type="pres">
      <dgm:prSet presAssocID="{C200B968-ABF8-6B43-BBE8-D63119F2DCC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81515CC-C05E-824D-BDAA-2A7CC474E20E}" type="pres">
      <dgm:prSet presAssocID="{C200B968-ABF8-6B43-BBE8-D63119F2DCC6}" presName="desTx" presStyleLbl="revTx" presStyleIdx="0" presStyleCnt="4">
        <dgm:presLayoutVars>
          <dgm:bulletEnabled val="1"/>
        </dgm:presLayoutVars>
      </dgm:prSet>
      <dgm:spPr/>
    </dgm:pt>
    <dgm:pt modelId="{5E86F168-75F8-6E4C-AD92-075F65C4B76A}" type="pres">
      <dgm:prSet presAssocID="{C5CB28D5-5586-F44C-B054-AB4F4ABD492F}" presName="space" presStyleCnt="0"/>
      <dgm:spPr/>
    </dgm:pt>
    <dgm:pt modelId="{E05EB56E-23FF-3246-982C-5F8359EA674E}" type="pres">
      <dgm:prSet presAssocID="{ADF2805E-67A6-CD4B-AB1B-792B573B447C}" presName="composite" presStyleCnt="0"/>
      <dgm:spPr/>
    </dgm:pt>
    <dgm:pt modelId="{3C528D70-11EB-F248-9D86-CA1CFAC2417D}" type="pres">
      <dgm:prSet presAssocID="{ADF2805E-67A6-CD4B-AB1B-792B573B447C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96DC132-6C9F-A846-9DC6-9E5BB26198FE}" type="pres">
      <dgm:prSet presAssocID="{ADF2805E-67A6-CD4B-AB1B-792B573B447C}" presName="desTx" presStyleLbl="revTx" presStyleIdx="1" presStyleCnt="4">
        <dgm:presLayoutVars>
          <dgm:bulletEnabled val="1"/>
        </dgm:presLayoutVars>
      </dgm:prSet>
      <dgm:spPr/>
    </dgm:pt>
    <dgm:pt modelId="{A8D653A7-93E4-5045-979C-0E69195B0DEA}" type="pres">
      <dgm:prSet presAssocID="{357939B5-5FF2-8D47-9C89-4AD299825694}" presName="space" presStyleCnt="0"/>
      <dgm:spPr/>
    </dgm:pt>
    <dgm:pt modelId="{91DC8B43-547D-B249-A04B-4C9149E83461}" type="pres">
      <dgm:prSet presAssocID="{CBEDB2FB-EB47-354B-99DC-45C82DFF8910}" presName="composite" presStyleCnt="0"/>
      <dgm:spPr/>
    </dgm:pt>
    <dgm:pt modelId="{27149714-B044-4E40-8CFC-63BA52EA7DA3}" type="pres">
      <dgm:prSet presAssocID="{CBEDB2FB-EB47-354B-99DC-45C82DFF8910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3A87ABE-B126-2344-8787-1888DAE324A8}" type="pres">
      <dgm:prSet presAssocID="{CBEDB2FB-EB47-354B-99DC-45C82DFF8910}" presName="desTx" presStyleLbl="revTx" presStyleIdx="2" presStyleCnt="4">
        <dgm:presLayoutVars>
          <dgm:bulletEnabled val="1"/>
        </dgm:presLayoutVars>
      </dgm:prSet>
      <dgm:spPr/>
    </dgm:pt>
    <dgm:pt modelId="{1EB757C6-F9EF-964A-9163-D8F3179FB878}" type="pres">
      <dgm:prSet presAssocID="{240914B3-6301-4046-9CDE-88E8BDA2F2EF}" presName="space" presStyleCnt="0"/>
      <dgm:spPr/>
    </dgm:pt>
    <dgm:pt modelId="{F283F75E-359D-A24C-A9BF-896AEE79E4C2}" type="pres">
      <dgm:prSet presAssocID="{67D664AD-27D5-8442-8419-06963C07E120}" presName="composite" presStyleCnt="0"/>
      <dgm:spPr/>
    </dgm:pt>
    <dgm:pt modelId="{E7504BC7-C45F-2443-BDC7-D54E47B6B0F2}" type="pres">
      <dgm:prSet presAssocID="{67D664AD-27D5-8442-8419-06963C07E120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79E0819-CFD2-EA45-BE9D-2BF12E383CFA}" type="pres">
      <dgm:prSet presAssocID="{67D664AD-27D5-8442-8419-06963C07E120}" presName="desTx" presStyleLbl="revTx" presStyleIdx="3" presStyleCnt="4" custScaleX="115834">
        <dgm:presLayoutVars>
          <dgm:bulletEnabled val="1"/>
        </dgm:presLayoutVars>
      </dgm:prSet>
      <dgm:spPr/>
    </dgm:pt>
  </dgm:ptLst>
  <dgm:cxnLst>
    <dgm:cxn modelId="{F3691000-7EB1-F94E-83E7-0E13826433B4}" type="presOf" srcId="{336CC2CE-AD65-C14B-9795-8E36DA76AF4B}" destId="{C81515CC-C05E-824D-BDAA-2A7CC474E20E}" srcOrd="0" destOrd="0" presId="urn:microsoft.com/office/officeart/2005/8/layout/chevron1"/>
    <dgm:cxn modelId="{7DAA1301-838B-164B-86CF-42E37A5A5A90}" type="presOf" srcId="{12E88F2B-F096-B645-9527-94DE912F2D06}" destId="{196DC132-6C9F-A846-9DC6-9E5BB26198FE}" srcOrd="0" destOrd="1" presId="urn:microsoft.com/office/officeart/2005/8/layout/chevron1"/>
    <dgm:cxn modelId="{283C8A0F-B742-0B4D-A478-A22B5C2C891C}" srcId="{3E4E44A3-E415-1D48-B4A1-73D504979E6F}" destId="{67D664AD-27D5-8442-8419-06963C07E120}" srcOrd="3" destOrd="0" parTransId="{95D739B4-D9B9-BB45-83F7-F25F93136605}" sibTransId="{E3CD9777-73D0-0E46-B29E-6A96041D8122}"/>
    <dgm:cxn modelId="{0EBAAF1C-2A77-F449-B56D-76F5AD597428}" type="presOf" srcId="{5C54F589-C8EC-B44C-8E9F-72B1B8878FB3}" destId="{93A87ABE-B126-2344-8787-1888DAE324A8}" srcOrd="0" destOrd="1" presId="urn:microsoft.com/office/officeart/2005/8/layout/chevron1"/>
    <dgm:cxn modelId="{D31A1827-8138-9846-86B0-23BD5BB250A8}" type="presOf" srcId="{04137167-CF1E-FC4B-A01B-BF90D3FC0146}" destId="{C81515CC-C05E-824D-BDAA-2A7CC474E20E}" srcOrd="0" destOrd="2" presId="urn:microsoft.com/office/officeart/2005/8/layout/chevron1"/>
    <dgm:cxn modelId="{F3F44528-6823-274C-BC0E-E9969A11ABE3}" srcId="{CBEDB2FB-EB47-354B-99DC-45C82DFF8910}" destId="{409F2DAB-823F-EE48-A4E2-831544F11D5F}" srcOrd="0" destOrd="0" parTransId="{0FC054F0-8E6C-E340-8583-DA32E3082D0F}" sibTransId="{D09FE89D-97A2-BC47-8C0D-374015E72EA3}"/>
    <dgm:cxn modelId="{FEE22B29-DD1F-7B4E-95F0-61190CC354D5}" srcId="{C200B968-ABF8-6B43-BBE8-D63119F2DCC6}" destId="{79D91414-38A3-CE45-96BC-0881E506FAD6}" srcOrd="1" destOrd="0" parTransId="{1B33A85E-82C3-2B43-B8DC-BBEA5A81C0C0}" sibTransId="{86066B4D-1F0E-8E48-BDDA-B71CD7FC6A56}"/>
    <dgm:cxn modelId="{EB4FF33A-EDE0-AC43-8C4A-2CE8CEB4AB6F}" srcId="{C200B968-ABF8-6B43-BBE8-D63119F2DCC6}" destId="{E5CE1D89-AFC8-1943-B03D-5AE122380945}" srcOrd="3" destOrd="0" parTransId="{F6187565-22EF-9344-A115-F007310612ED}" sibTransId="{4D24F697-BB92-EE45-9022-1B107CCC3C95}"/>
    <dgm:cxn modelId="{7EFAA641-3934-9C4A-899E-0F06C8F79D54}" type="presOf" srcId="{C200B968-ABF8-6B43-BBE8-D63119F2DCC6}" destId="{80AE8721-F489-4C4C-972A-2E37AA741BFB}" srcOrd="0" destOrd="0" presId="urn:microsoft.com/office/officeart/2005/8/layout/chevron1"/>
    <dgm:cxn modelId="{B723AA41-A8A7-F045-9DDD-D7FF1299ADDA}" srcId="{3E4E44A3-E415-1D48-B4A1-73D504979E6F}" destId="{CBEDB2FB-EB47-354B-99DC-45C82DFF8910}" srcOrd="2" destOrd="0" parTransId="{F97F7F45-44E7-7944-B31D-F363D7673973}" sibTransId="{240914B3-6301-4046-9CDE-88E8BDA2F2EF}"/>
    <dgm:cxn modelId="{EE8CDE64-FDC2-8949-B05F-DAEF2CDFC890}" type="presOf" srcId="{67D664AD-27D5-8442-8419-06963C07E120}" destId="{E7504BC7-C45F-2443-BDC7-D54E47B6B0F2}" srcOrd="0" destOrd="0" presId="urn:microsoft.com/office/officeart/2005/8/layout/chevron1"/>
    <dgm:cxn modelId="{409B856A-0B1C-264D-97CF-93149CEBC187}" type="presOf" srcId="{CBEDB2FB-EB47-354B-99DC-45C82DFF8910}" destId="{27149714-B044-4E40-8CFC-63BA52EA7DA3}" srcOrd="0" destOrd="0" presId="urn:microsoft.com/office/officeart/2005/8/layout/chevron1"/>
    <dgm:cxn modelId="{607E024F-27C3-AF4E-AC13-8B733A843268}" type="presOf" srcId="{409F2DAB-823F-EE48-A4E2-831544F11D5F}" destId="{93A87ABE-B126-2344-8787-1888DAE324A8}" srcOrd="0" destOrd="0" presId="urn:microsoft.com/office/officeart/2005/8/layout/chevron1"/>
    <dgm:cxn modelId="{68C3C452-49C7-654A-82A4-5356F8B18805}" srcId="{ADF2805E-67A6-CD4B-AB1B-792B573B447C}" destId="{93298B32-54D5-AD4D-8A75-C39500EDB066}" srcOrd="0" destOrd="0" parTransId="{17F95E00-FA3B-6E42-BFF7-E59ACB0C59CA}" sibTransId="{A9688FE4-20D6-B44E-8614-22B4476D6133}"/>
    <dgm:cxn modelId="{01D3F27D-3C28-9D4B-B29E-4B6A58BA782A}" srcId="{CBEDB2FB-EB47-354B-99DC-45C82DFF8910}" destId="{55082F15-80C7-CA4F-8F9C-6621F3042553}" srcOrd="2" destOrd="0" parTransId="{40E8B20E-92C0-AF49-ADAC-F21A1AE0AFAD}" sibTransId="{182B4654-BFC4-4E4F-A5A8-9CD5C9257AB3}"/>
    <dgm:cxn modelId="{DB308091-B1D7-AA4A-B0BC-5856D1780E80}" srcId="{67D664AD-27D5-8442-8419-06963C07E120}" destId="{85D68564-2A7E-0A43-B383-FF7567AC6477}" srcOrd="0" destOrd="0" parTransId="{4144CF05-1749-F94C-930B-EB4740935FE7}" sibTransId="{32707175-97D8-9741-A351-34473C191595}"/>
    <dgm:cxn modelId="{0CE91C98-CBA7-114F-824B-AAF2F830312A}" srcId="{CBEDB2FB-EB47-354B-99DC-45C82DFF8910}" destId="{5C54F589-C8EC-B44C-8E9F-72B1B8878FB3}" srcOrd="1" destOrd="0" parTransId="{964FCB4F-5A9B-C647-A7BE-866DBC5BDC17}" sibTransId="{839B49E2-9B88-0844-84A7-E467F525B46A}"/>
    <dgm:cxn modelId="{ED0C6898-2A95-6D45-9779-31ADE8704187}" type="presOf" srcId="{4077C111-6E3D-F74F-811F-5704F8F8E5A8}" destId="{479E0819-CFD2-EA45-BE9D-2BF12E383CFA}" srcOrd="0" destOrd="1" presId="urn:microsoft.com/office/officeart/2005/8/layout/chevron1"/>
    <dgm:cxn modelId="{B6E38E9E-3B35-1944-AF31-910770A1B6A7}" type="presOf" srcId="{93298B32-54D5-AD4D-8A75-C39500EDB066}" destId="{196DC132-6C9F-A846-9DC6-9E5BB26198FE}" srcOrd="0" destOrd="0" presId="urn:microsoft.com/office/officeart/2005/8/layout/chevron1"/>
    <dgm:cxn modelId="{CF8D039F-8826-7A49-A2E0-AF393B34C263}" srcId="{ADF2805E-67A6-CD4B-AB1B-792B573B447C}" destId="{12E88F2B-F096-B645-9527-94DE912F2D06}" srcOrd="1" destOrd="0" parTransId="{80E59A2C-4DE6-A640-B3E4-D49DA30E8A87}" sibTransId="{AD812831-4605-C147-92FD-7C01BB44A0A3}"/>
    <dgm:cxn modelId="{A348C9A9-0C21-4C43-8ED5-2C896313BD3B}" type="presOf" srcId="{E5CE1D89-AFC8-1943-B03D-5AE122380945}" destId="{C81515CC-C05E-824D-BDAA-2A7CC474E20E}" srcOrd="0" destOrd="3" presId="urn:microsoft.com/office/officeart/2005/8/layout/chevron1"/>
    <dgm:cxn modelId="{D21C11AA-AE94-9E47-96F1-D0D68B6D7629}" type="presOf" srcId="{3E4E44A3-E415-1D48-B4A1-73D504979E6F}" destId="{32CE773E-47B0-D64B-AD63-A66F58E35F4A}" srcOrd="0" destOrd="0" presId="urn:microsoft.com/office/officeart/2005/8/layout/chevron1"/>
    <dgm:cxn modelId="{12A554B8-382B-7047-B34B-4DE0ED7BA3C2}" srcId="{C200B968-ABF8-6B43-BBE8-D63119F2DCC6}" destId="{336CC2CE-AD65-C14B-9795-8E36DA76AF4B}" srcOrd="0" destOrd="0" parTransId="{8156F1CC-0B10-3440-B74F-A4F3ADEFBB3E}" sibTransId="{609441FF-8C63-F640-9201-6FA7B1B468AF}"/>
    <dgm:cxn modelId="{9E2D96BE-AB64-7E4D-BEEB-2412B0F843DC}" type="presOf" srcId="{79D91414-38A3-CE45-96BC-0881E506FAD6}" destId="{C81515CC-C05E-824D-BDAA-2A7CC474E20E}" srcOrd="0" destOrd="1" presId="urn:microsoft.com/office/officeart/2005/8/layout/chevron1"/>
    <dgm:cxn modelId="{6F43DCC9-FB10-BE4C-B5C4-8D7914964735}" srcId="{3E4E44A3-E415-1D48-B4A1-73D504979E6F}" destId="{ADF2805E-67A6-CD4B-AB1B-792B573B447C}" srcOrd="1" destOrd="0" parTransId="{04CF649E-1C26-D846-A851-444C4009A9E3}" sibTransId="{357939B5-5FF2-8D47-9C89-4AD299825694}"/>
    <dgm:cxn modelId="{B64834D5-B2DE-174A-AAB2-908AEA93748E}" type="presOf" srcId="{ADF2805E-67A6-CD4B-AB1B-792B573B447C}" destId="{3C528D70-11EB-F248-9D86-CA1CFAC2417D}" srcOrd="0" destOrd="0" presId="urn:microsoft.com/office/officeart/2005/8/layout/chevron1"/>
    <dgm:cxn modelId="{8727F7D5-A49B-9D4D-B1E1-1A65EED7AFBA}" srcId="{67D664AD-27D5-8442-8419-06963C07E120}" destId="{4077C111-6E3D-F74F-811F-5704F8F8E5A8}" srcOrd="1" destOrd="0" parTransId="{5B2B5B97-C5A8-5C4F-9EB2-C9196EB0C4C5}" sibTransId="{E9B1B6C5-5065-F943-8612-6BD1CF91C302}"/>
    <dgm:cxn modelId="{851379DF-5AE7-C94C-A31B-198953F5C7AF}" type="presOf" srcId="{55082F15-80C7-CA4F-8F9C-6621F3042553}" destId="{93A87ABE-B126-2344-8787-1888DAE324A8}" srcOrd="0" destOrd="2" presId="urn:microsoft.com/office/officeart/2005/8/layout/chevron1"/>
    <dgm:cxn modelId="{AE60B2E2-08B5-E143-8572-2F0C4636686F}" srcId="{3E4E44A3-E415-1D48-B4A1-73D504979E6F}" destId="{C200B968-ABF8-6B43-BBE8-D63119F2DCC6}" srcOrd="0" destOrd="0" parTransId="{B19B739C-9727-654E-8EAE-A119693A14CF}" sibTransId="{C5CB28D5-5586-F44C-B054-AB4F4ABD492F}"/>
    <dgm:cxn modelId="{691C32EE-A628-6741-BAEB-90196D3DA0EE}" srcId="{C200B968-ABF8-6B43-BBE8-D63119F2DCC6}" destId="{04137167-CF1E-FC4B-A01B-BF90D3FC0146}" srcOrd="2" destOrd="0" parTransId="{58481DE8-FE7B-A34E-A6A7-E9903DF32BC4}" sibTransId="{A647BB59-AC7A-5B46-889B-ED6BEF6DC21C}"/>
    <dgm:cxn modelId="{3BD1DCFE-5186-654B-8308-76F9D8E0F18B}" type="presOf" srcId="{85D68564-2A7E-0A43-B383-FF7567AC6477}" destId="{479E0819-CFD2-EA45-BE9D-2BF12E383CFA}" srcOrd="0" destOrd="0" presId="urn:microsoft.com/office/officeart/2005/8/layout/chevron1"/>
    <dgm:cxn modelId="{0D14BA97-C6B4-9446-B5E1-2EE1016F62DA}" type="presParOf" srcId="{32CE773E-47B0-D64B-AD63-A66F58E35F4A}" destId="{85ED3EC8-25B9-F64C-A957-66765A3A88AC}" srcOrd="0" destOrd="0" presId="urn:microsoft.com/office/officeart/2005/8/layout/chevron1"/>
    <dgm:cxn modelId="{195685E5-8929-1B4C-8921-3549A9AE7DEA}" type="presParOf" srcId="{85ED3EC8-25B9-F64C-A957-66765A3A88AC}" destId="{80AE8721-F489-4C4C-972A-2E37AA741BFB}" srcOrd="0" destOrd="0" presId="urn:microsoft.com/office/officeart/2005/8/layout/chevron1"/>
    <dgm:cxn modelId="{541C8A87-2F90-704C-8E61-44D11363A2E8}" type="presParOf" srcId="{85ED3EC8-25B9-F64C-A957-66765A3A88AC}" destId="{C81515CC-C05E-824D-BDAA-2A7CC474E20E}" srcOrd="1" destOrd="0" presId="urn:microsoft.com/office/officeart/2005/8/layout/chevron1"/>
    <dgm:cxn modelId="{48BCD877-3D4F-4F4D-9CE9-1801DB1F30A3}" type="presParOf" srcId="{32CE773E-47B0-D64B-AD63-A66F58E35F4A}" destId="{5E86F168-75F8-6E4C-AD92-075F65C4B76A}" srcOrd="1" destOrd="0" presId="urn:microsoft.com/office/officeart/2005/8/layout/chevron1"/>
    <dgm:cxn modelId="{3507CC72-3201-1E43-9829-504E20ED7962}" type="presParOf" srcId="{32CE773E-47B0-D64B-AD63-A66F58E35F4A}" destId="{E05EB56E-23FF-3246-982C-5F8359EA674E}" srcOrd="2" destOrd="0" presId="urn:microsoft.com/office/officeart/2005/8/layout/chevron1"/>
    <dgm:cxn modelId="{849EAB24-EBA5-A649-BF68-C0687A817DEB}" type="presParOf" srcId="{E05EB56E-23FF-3246-982C-5F8359EA674E}" destId="{3C528D70-11EB-F248-9D86-CA1CFAC2417D}" srcOrd="0" destOrd="0" presId="urn:microsoft.com/office/officeart/2005/8/layout/chevron1"/>
    <dgm:cxn modelId="{12D4CEBE-7D94-0B45-AF3C-E18F077F2D22}" type="presParOf" srcId="{E05EB56E-23FF-3246-982C-5F8359EA674E}" destId="{196DC132-6C9F-A846-9DC6-9E5BB26198FE}" srcOrd="1" destOrd="0" presId="urn:microsoft.com/office/officeart/2005/8/layout/chevron1"/>
    <dgm:cxn modelId="{FA8743E5-DF02-584D-86F2-1CE1EE61C292}" type="presParOf" srcId="{32CE773E-47B0-D64B-AD63-A66F58E35F4A}" destId="{A8D653A7-93E4-5045-979C-0E69195B0DEA}" srcOrd="3" destOrd="0" presId="urn:microsoft.com/office/officeart/2005/8/layout/chevron1"/>
    <dgm:cxn modelId="{E17094AB-A15F-3543-B522-0E6D54045356}" type="presParOf" srcId="{32CE773E-47B0-D64B-AD63-A66F58E35F4A}" destId="{91DC8B43-547D-B249-A04B-4C9149E83461}" srcOrd="4" destOrd="0" presId="urn:microsoft.com/office/officeart/2005/8/layout/chevron1"/>
    <dgm:cxn modelId="{C6273D9C-6D91-7E41-ABE4-30145BE7C141}" type="presParOf" srcId="{91DC8B43-547D-B249-A04B-4C9149E83461}" destId="{27149714-B044-4E40-8CFC-63BA52EA7DA3}" srcOrd="0" destOrd="0" presId="urn:microsoft.com/office/officeart/2005/8/layout/chevron1"/>
    <dgm:cxn modelId="{375F15B9-571F-114E-8F2D-D9E41DE37BD7}" type="presParOf" srcId="{91DC8B43-547D-B249-A04B-4C9149E83461}" destId="{93A87ABE-B126-2344-8787-1888DAE324A8}" srcOrd="1" destOrd="0" presId="urn:microsoft.com/office/officeart/2005/8/layout/chevron1"/>
    <dgm:cxn modelId="{9FA930A1-5780-0B40-B0C3-13D7E47A7341}" type="presParOf" srcId="{32CE773E-47B0-D64B-AD63-A66F58E35F4A}" destId="{1EB757C6-F9EF-964A-9163-D8F3179FB878}" srcOrd="5" destOrd="0" presId="urn:microsoft.com/office/officeart/2005/8/layout/chevron1"/>
    <dgm:cxn modelId="{EC4AC5BD-7344-AD4E-8F75-2FE5AB0D6039}" type="presParOf" srcId="{32CE773E-47B0-D64B-AD63-A66F58E35F4A}" destId="{F283F75E-359D-A24C-A9BF-896AEE79E4C2}" srcOrd="6" destOrd="0" presId="urn:microsoft.com/office/officeart/2005/8/layout/chevron1"/>
    <dgm:cxn modelId="{949A18E3-671A-AA43-AE97-FE0AC14CFE97}" type="presParOf" srcId="{F283F75E-359D-A24C-A9BF-896AEE79E4C2}" destId="{E7504BC7-C45F-2443-BDC7-D54E47B6B0F2}" srcOrd="0" destOrd="0" presId="urn:microsoft.com/office/officeart/2005/8/layout/chevron1"/>
    <dgm:cxn modelId="{AA187EA1-3189-4E4C-B789-2454D3EA20DC}" type="presParOf" srcId="{F283F75E-359D-A24C-A9BF-896AEE79E4C2}" destId="{479E0819-CFD2-EA45-BE9D-2BF12E383CF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C32D9D-DFC6-4CE1-9046-1E63704153E8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971A39A-3CDF-4E7D-9A8E-B728466446EE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32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Articulação</a:t>
          </a:r>
          <a:r>
            <a: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INEP (</a:t>
          </a:r>
          <a:r>
            <a:rPr lang="en-US" sz="32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</a:t>
          </a:r>
          <a:r>
            <a: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Contínuo</a:t>
          </a:r>
          <a:r>
            <a: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pt-BR" sz="32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383F03-786B-448D-B6B5-226A1D94A702}" type="parTrans" cxnId="{22AEF245-06A5-4CE1-B13B-95C043534E08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36EE3FD7-1FBD-447C-A992-12762465291C}" type="sibTrans" cxnId="{22AEF245-06A5-4CE1-B13B-95C043534E08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4F780E96-3B58-4E36-AA56-92DF78AC49CA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Acompanhamento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apoio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coleta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Sesu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Modelos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pt-B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880CF-2799-4C89-9E99-7C9F9FE6DA29}" type="parTrans" cxnId="{3AA350F2-189D-45F8-9AA8-7717C2AE9C44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06008FB5-D370-486A-8F52-800234CCE881}" type="sibTrans" cxnId="{3AA350F2-189D-45F8-9AA8-7717C2AE9C44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48E76F32-5C41-4A87-A0C5-F5660152FB48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Extração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simulação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com dados 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parciais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Inep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Modelos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pt-B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95AAA4-665A-452C-8542-98A328E1FF84}" type="parTrans" cxnId="{53EBD3B0-4379-491F-8498-A3C356C02B7F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D19AF07C-0BF3-4464-A151-517A42A7C1B9}" type="sibTrans" cxnId="{53EBD3B0-4379-491F-8498-A3C356C02B7F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B1C3FBDD-AE78-43A1-89EF-B922C493D42F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Gerenciamento</a:t>
          </a:r>
          <a:r>
            <a: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20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entre </a:t>
          </a:r>
          <a:r>
            <a:rPr lang="en-US" sz="20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</a:t>
          </a:r>
          <a:r>
            <a: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Dados </a:t>
          </a:r>
          <a:r>
            <a:rPr lang="en-US" sz="20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Fornecidos</a:t>
          </a:r>
          <a:endParaRPr lang="pt-BR" sz="20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1D3A-17B8-4DF9-A039-FA0F2D0CE649}" type="parTrans" cxnId="{70B67655-F93C-47A6-ADE6-3CEEBC82EB87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2621725D-A098-4B2F-A228-9CC681F922A5}" type="sibTrans" cxnId="{70B67655-F93C-47A6-ADE6-3CEEBC82EB87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4348C0E4-E3AA-40D9-9809-359BB5A9CE50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Dados do Professor </a:t>
          </a:r>
          <a:r>
            <a:rPr lang="en-US" sz="20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Equivalente</a:t>
          </a:r>
          <a:r>
            <a: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CGRH/</a:t>
          </a:r>
          <a:r>
            <a:rPr lang="en-US" sz="20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Difes</a:t>
          </a:r>
          <a:r>
            <a: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20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Sesu</a:t>
          </a:r>
          <a:endParaRPr lang="pt-BR" sz="20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9FB74-149F-46D3-98C4-E40E0250E235}" type="parTrans" cxnId="{4741467D-D939-4572-8BBC-D8DD2165D225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53BB5344-562D-4176-880E-DACBB3704CEE}" type="sibTrans" cxnId="{4741467D-D939-4572-8BBC-D8DD2165D225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2ED9761C-8938-4CA8-B95D-591F78443FFA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Dados da </a:t>
          </a:r>
          <a:r>
            <a:rPr lang="en-US" sz="20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Pós-Graduação</a:t>
          </a:r>
          <a:r>
            <a: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Capes</a:t>
          </a:r>
          <a:endParaRPr lang="pt-BR" sz="20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42DBC0-D0AA-4CDB-9245-C5A077584363}" type="parTrans" cxnId="{57115F61-0A7B-4F49-BB1C-D860D55C17E0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EFE692CD-8C62-41DB-B99B-A4B5E6B81D00}" type="sibTrans" cxnId="{57115F61-0A7B-4F49-BB1C-D860D55C17E0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9E5AC4F7-B017-426B-AE29-075447FBC330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Microdados</a:t>
          </a:r>
          <a:r>
            <a: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 </a:t>
          </a:r>
          <a:r>
            <a:rPr lang="en-US" sz="20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Censo</a:t>
          </a:r>
          <a:r>
            <a: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INEP</a:t>
          </a:r>
          <a:endParaRPr lang="pt-BR" sz="20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4CDF23-CB4E-441E-B2BE-B8E9E74DC5FB}" type="parTrans" cxnId="{E60BF283-D0A6-4618-BFA3-1936EAE8AA1E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337BEE72-A800-406E-81BB-F12E42050BE0}" type="sibTrans" cxnId="{E60BF283-D0A6-4618-BFA3-1936EAE8AA1E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B3D5747D-F416-4E39-BE5C-1E769457D0D3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Dados </a:t>
          </a:r>
          <a:r>
            <a:rPr lang="en-US" sz="20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Enade</a:t>
          </a:r>
          <a:r>
            <a: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CPC - </a:t>
          </a:r>
          <a:r>
            <a:rPr lang="en-US" sz="20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Seres</a:t>
          </a:r>
          <a:r>
            <a: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/MEC</a:t>
          </a:r>
          <a:endParaRPr lang="pt-BR" sz="20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ABAF26-0F54-4281-91A2-F65823B8C8E8}" type="parTrans" cxnId="{E10FEE4B-FC80-4659-BC53-59B63FCA4CFE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94C901A9-3031-4666-AF48-C6EBC30CA6D0}" type="sibTrans" cxnId="{E10FEE4B-FC80-4659-BC53-59B63FCA4CFE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D1DDA399-4D3A-47B9-9C5F-AF7931194A1A}" type="pres">
      <dgm:prSet presAssocID="{85C32D9D-DFC6-4CE1-9046-1E63704153E8}" presName="linear" presStyleCnt="0">
        <dgm:presLayoutVars>
          <dgm:dir/>
          <dgm:resizeHandles val="exact"/>
        </dgm:presLayoutVars>
      </dgm:prSet>
      <dgm:spPr/>
    </dgm:pt>
    <dgm:pt modelId="{3138B5C7-07AF-4883-B916-069F9B0D121E}" type="pres">
      <dgm:prSet presAssocID="{0971A39A-3CDF-4E7D-9A8E-B728466446EE}" presName="comp" presStyleCnt="0"/>
      <dgm:spPr/>
    </dgm:pt>
    <dgm:pt modelId="{85338D4B-6C32-4433-BD52-023764B97F39}" type="pres">
      <dgm:prSet presAssocID="{0971A39A-3CDF-4E7D-9A8E-B728466446EE}" presName="box" presStyleLbl="node1" presStyleIdx="0" presStyleCnt="1"/>
      <dgm:spPr/>
    </dgm:pt>
    <dgm:pt modelId="{850B1F14-C353-4F77-BEDA-55C687E4B412}" type="pres">
      <dgm:prSet presAssocID="{0971A39A-3CDF-4E7D-9A8E-B728466446EE}" presName="img" presStyleLbl="fgImgPlace1" presStyleIdx="0" presStyleCnt="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9000" r="-59000"/>
          </a:stretch>
        </a:blipFill>
      </dgm:spPr>
    </dgm:pt>
    <dgm:pt modelId="{BEC06956-B590-4E2C-8025-BE63982B992A}" type="pres">
      <dgm:prSet presAssocID="{0971A39A-3CDF-4E7D-9A8E-B728466446EE}" presName="text" presStyleLbl="node1" presStyleIdx="0" presStyleCnt="1">
        <dgm:presLayoutVars>
          <dgm:bulletEnabled val="1"/>
        </dgm:presLayoutVars>
      </dgm:prSet>
      <dgm:spPr/>
    </dgm:pt>
  </dgm:ptLst>
  <dgm:cxnLst>
    <dgm:cxn modelId="{BD529224-2497-402F-9BCB-8CE8E0D415BB}" type="presOf" srcId="{48E76F32-5C41-4A87-A0C5-F5660152FB48}" destId="{BEC06956-B590-4E2C-8025-BE63982B992A}" srcOrd="1" destOrd="2" presId="urn:microsoft.com/office/officeart/2005/8/layout/vList4"/>
    <dgm:cxn modelId="{F820B735-65B3-4EA2-9789-4981DCE7A82B}" type="presOf" srcId="{4F780E96-3B58-4E36-AA56-92DF78AC49CA}" destId="{85338D4B-6C32-4433-BD52-023764B97F39}" srcOrd="0" destOrd="1" presId="urn:microsoft.com/office/officeart/2005/8/layout/vList4"/>
    <dgm:cxn modelId="{57115F61-0A7B-4F49-BB1C-D860D55C17E0}" srcId="{B1C3FBDD-AE78-43A1-89EF-B922C493D42F}" destId="{2ED9761C-8938-4CA8-B95D-591F78443FFA}" srcOrd="2" destOrd="0" parTransId="{8142DBC0-D0AA-4CDB-9245-C5A077584363}" sibTransId="{EFE692CD-8C62-41DB-B99B-A4B5E6B81D00}"/>
    <dgm:cxn modelId="{B6CEEF62-9998-4D12-B4C3-3FD02CBD384F}" type="presOf" srcId="{4348C0E4-E3AA-40D9-9809-359BB5A9CE50}" destId="{BEC06956-B590-4E2C-8025-BE63982B992A}" srcOrd="1" destOrd="5" presId="urn:microsoft.com/office/officeart/2005/8/layout/vList4"/>
    <dgm:cxn modelId="{22AEF245-06A5-4CE1-B13B-95C043534E08}" srcId="{85C32D9D-DFC6-4CE1-9046-1E63704153E8}" destId="{0971A39A-3CDF-4E7D-9A8E-B728466446EE}" srcOrd="0" destOrd="0" parTransId="{2B383F03-786B-448D-B6B5-226A1D94A702}" sibTransId="{36EE3FD7-1FBD-447C-A992-12762465291C}"/>
    <dgm:cxn modelId="{E10FEE4B-FC80-4659-BC53-59B63FCA4CFE}" srcId="{B1C3FBDD-AE78-43A1-89EF-B922C493D42F}" destId="{B3D5747D-F416-4E39-BE5C-1E769457D0D3}" srcOrd="3" destOrd="0" parTransId="{66ABAF26-0F54-4281-91A2-F65823B8C8E8}" sibTransId="{94C901A9-3031-4666-AF48-C6EBC30CA6D0}"/>
    <dgm:cxn modelId="{70B67655-F93C-47A6-ADE6-3CEEBC82EB87}" srcId="{0971A39A-3CDF-4E7D-9A8E-B728466446EE}" destId="{B1C3FBDD-AE78-43A1-89EF-B922C493D42F}" srcOrd="2" destOrd="0" parTransId="{812E1D3A-17B8-4DF9-A039-FA0F2D0CE649}" sibTransId="{2621725D-A098-4B2F-A228-9CC681F922A5}"/>
    <dgm:cxn modelId="{4741467D-D939-4572-8BBC-D8DD2165D225}" srcId="{B1C3FBDD-AE78-43A1-89EF-B922C493D42F}" destId="{4348C0E4-E3AA-40D9-9809-359BB5A9CE50}" srcOrd="1" destOrd="0" parTransId="{9C79FB74-149F-46D3-98C4-E40E0250E235}" sibTransId="{53BB5344-562D-4176-880E-DACBB3704CEE}"/>
    <dgm:cxn modelId="{15151F7E-12E5-4061-8FD0-F17340465456}" type="presOf" srcId="{B3D5747D-F416-4E39-BE5C-1E769457D0D3}" destId="{85338D4B-6C32-4433-BD52-023764B97F39}" srcOrd="0" destOrd="7" presId="urn:microsoft.com/office/officeart/2005/8/layout/vList4"/>
    <dgm:cxn modelId="{63B3DF83-38BC-4255-873B-17D17AC17822}" type="presOf" srcId="{9E5AC4F7-B017-426B-AE29-075447FBC330}" destId="{85338D4B-6C32-4433-BD52-023764B97F39}" srcOrd="0" destOrd="4" presId="urn:microsoft.com/office/officeart/2005/8/layout/vList4"/>
    <dgm:cxn modelId="{E60BF283-D0A6-4618-BFA3-1936EAE8AA1E}" srcId="{B1C3FBDD-AE78-43A1-89EF-B922C493D42F}" destId="{9E5AC4F7-B017-426B-AE29-075447FBC330}" srcOrd="0" destOrd="0" parTransId="{D14CDF23-CB4E-441E-B2BE-B8E9E74DC5FB}" sibTransId="{337BEE72-A800-406E-81BB-F12E42050BE0}"/>
    <dgm:cxn modelId="{F4DBE084-93FC-4650-A21C-18939512B579}" type="presOf" srcId="{4F780E96-3B58-4E36-AA56-92DF78AC49CA}" destId="{BEC06956-B590-4E2C-8025-BE63982B992A}" srcOrd="1" destOrd="1" presId="urn:microsoft.com/office/officeart/2005/8/layout/vList4"/>
    <dgm:cxn modelId="{C213AA89-7314-4E41-B31E-4AFAB7CCADB3}" type="presOf" srcId="{4348C0E4-E3AA-40D9-9809-359BB5A9CE50}" destId="{85338D4B-6C32-4433-BD52-023764B97F39}" srcOrd="0" destOrd="5" presId="urn:microsoft.com/office/officeart/2005/8/layout/vList4"/>
    <dgm:cxn modelId="{1DCB548F-DDD0-4896-AD8A-87C491D07BCF}" type="presOf" srcId="{0971A39A-3CDF-4E7D-9A8E-B728466446EE}" destId="{BEC06956-B590-4E2C-8025-BE63982B992A}" srcOrd="1" destOrd="0" presId="urn:microsoft.com/office/officeart/2005/8/layout/vList4"/>
    <dgm:cxn modelId="{AB798095-2DBD-4B94-B4D0-3AA9FC0AEAE7}" type="presOf" srcId="{48E76F32-5C41-4A87-A0C5-F5660152FB48}" destId="{85338D4B-6C32-4433-BD52-023764B97F39}" srcOrd="0" destOrd="2" presId="urn:microsoft.com/office/officeart/2005/8/layout/vList4"/>
    <dgm:cxn modelId="{819A24AD-558F-463D-97CA-A67E195324C5}" type="presOf" srcId="{2ED9761C-8938-4CA8-B95D-591F78443FFA}" destId="{85338D4B-6C32-4433-BD52-023764B97F39}" srcOrd="0" destOrd="6" presId="urn:microsoft.com/office/officeart/2005/8/layout/vList4"/>
    <dgm:cxn modelId="{686D50AE-46AF-495B-9E37-CA000A3582FE}" type="presOf" srcId="{B1C3FBDD-AE78-43A1-89EF-B922C493D42F}" destId="{BEC06956-B590-4E2C-8025-BE63982B992A}" srcOrd="1" destOrd="3" presId="urn:microsoft.com/office/officeart/2005/8/layout/vList4"/>
    <dgm:cxn modelId="{39B6B1AF-0DCF-44D9-9FD9-73B0EE73A802}" type="presOf" srcId="{9E5AC4F7-B017-426B-AE29-075447FBC330}" destId="{BEC06956-B590-4E2C-8025-BE63982B992A}" srcOrd="1" destOrd="4" presId="urn:microsoft.com/office/officeart/2005/8/layout/vList4"/>
    <dgm:cxn modelId="{53EBD3B0-4379-491F-8498-A3C356C02B7F}" srcId="{0971A39A-3CDF-4E7D-9A8E-B728466446EE}" destId="{48E76F32-5C41-4A87-A0C5-F5660152FB48}" srcOrd="1" destOrd="0" parTransId="{6595AAA4-665A-452C-8542-98A328E1FF84}" sibTransId="{D19AF07C-0BF3-4464-A151-517A42A7C1B9}"/>
    <dgm:cxn modelId="{73AC6DBF-E352-42D3-AF80-3F49A03221B8}" type="presOf" srcId="{85C32D9D-DFC6-4CE1-9046-1E63704153E8}" destId="{D1DDA399-4D3A-47B9-9C5F-AF7931194A1A}" srcOrd="0" destOrd="0" presId="urn:microsoft.com/office/officeart/2005/8/layout/vList4"/>
    <dgm:cxn modelId="{FB0339CB-8C25-439A-B072-2E9569569B93}" type="presOf" srcId="{B1C3FBDD-AE78-43A1-89EF-B922C493D42F}" destId="{85338D4B-6C32-4433-BD52-023764B97F39}" srcOrd="0" destOrd="3" presId="urn:microsoft.com/office/officeart/2005/8/layout/vList4"/>
    <dgm:cxn modelId="{7C5983D7-4420-4371-8D5B-E4AAC2672B3C}" type="presOf" srcId="{2ED9761C-8938-4CA8-B95D-591F78443FFA}" destId="{BEC06956-B590-4E2C-8025-BE63982B992A}" srcOrd="1" destOrd="6" presId="urn:microsoft.com/office/officeart/2005/8/layout/vList4"/>
    <dgm:cxn modelId="{3AA350F2-189D-45F8-9AA8-7717C2AE9C44}" srcId="{0971A39A-3CDF-4E7D-9A8E-B728466446EE}" destId="{4F780E96-3B58-4E36-AA56-92DF78AC49CA}" srcOrd="0" destOrd="0" parTransId="{134880CF-2799-4C89-9E99-7C9F9FE6DA29}" sibTransId="{06008FB5-D370-486A-8F52-800234CCE881}"/>
    <dgm:cxn modelId="{9D5478F3-3E87-4BEC-A9F4-482B3AC4DF59}" type="presOf" srcId="{0971A39A-3CDF-4E7D-9A8E-B728466446EE}" destId="{85338D4B-6C32-4433-BD52-023764B97F39}" srcOrd="0" destOrd="0" presId="urn:microsoft.com/office/officeart/2005/8/layout/vList4"/>
    <dgm:cxn modelId="{907BE0FE-7A16-44CD-8011-0D4620382759}" type="presOf" srcId="{B3D5747D-F416-4E39-BE5C-1E769457D0D3}" destId="{BEC06956-B590-4E2C-8025-BE63982B992A}" srcOrd="1" destOrd="7" presId="urn:microsoft.com/office/officeart/2005/8/layout/vList4"/>
    <dgm:cxn modelId="{25705316-5F02-4C44-A16E-109C6FA4C267}" type="presParOf" srcId="{D1DDA399-4D3A-47B9-9C5F-AF7931194A1A}" destId="{3138B5C7-07AF-4883-B916-069F9B0D121E}" srcOrd="0" destOrd="0" presId="urn:microsoft.com/office/officeart/2005/8/layout/vList4"/>
    <dgm:cxn modelId="{EC15ADF4-B081-47DC-8302-D0A7CD6534AE}" type="presParOf" srcId="{3138B5C7-07AF-4883-B916-069F9B0D121E}" destId="{85338D4B-6C32-4433-BD52-023764B97F39}" srcOrd="0" destOrd="0" presId="urn:microsoft.com/office/officeart/2005/8/layout/vList4"/>
    <dgm:cxn modelId="{6A3802FC-238B-4173-901C-8E8B99C3D3E1}" type="presParOf" srcId="{3138B5C7-07AF-4883-B916-069F9B0D121E}" destId="{850B1F14-C353-4F77-BEDA-55C687E4B412}" srcOrd="1" destOrd="0" presId="urn:microsoft.com/office/officeart/2005/8/layout/vList4"/>
    <dgm:cxn modelId="{794A59E6-3833-4C00-AC77-63D6FF495CB2}" type="presParOf" srcId="{3138B5C7-07AF-4883-B916-069F9B0D121E}" destId="{BEC06956-B590-4E2C-8025-BE63982B99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C32D9D-DFC6-4CE1-9046-1E63704153E8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971A39A-3CDF-4E7D-9A8E-B728466446EE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32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Articulação</a:t>
          </a:r>
          <a:r>
            <a: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SESU (</a:t>
          </a:r>
          <a:r>
            <a:rPr lang="en-US" sz="32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</a:t>
          </a:r>
          <a:r>
            <a: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Contínuo</a:t>
          </a:r>
          <a:r>
            <a: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pt-BR" sz="32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383F03-786B-448D-B6B5-226A1D94A702}" type="parTrans" cxnId="{22AEF245-06A5-4CE1-B13B-95C043534E08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36EE3FD7-1FBD-447C-A992-12762465291C}" type="sibTrans" cxnId="{22AEF245-06A5-4CE1-B13B-95C043534E08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B1C3FBDD-AE78-43A1-89EF-B922C493D42F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Gerenciamento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entre 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Dados 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Fornecidos</a:t>
          </a:r>
          <a:endParaRPr lang="pt-B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1D3A-17B8-4DF9-A039-FA0F2D0CE649}" type="parTrans" cxnId="{70B67655-F93C-47A6-ADE6-3CEEBC82EB87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2621725D-A098-4B2F-A228-9CC681F922A5}" type="sibTrans" cxnId="{70B67655-F93C-47A6-ADE6-3CEEBC82EB87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4348C0E4-E3AA-40D9-9809-359BB5A9CE50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Dados do Professor 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Equivalente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CGRH/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Difes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Sesu</a:t>
          </a:r>
          <a:endParaRPr lang="pt-B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9FB74-149F-46D3-98C4-E40E0250E235}" type="parTrans" cxnId="{4741467D-D939-4572-8BBC-D8DD2165D225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53BB5344-562D-4176-880E-DACBB3704CEE}" type="sibTrans" cxnId="{4741467D-D939-4572-8BBC-D8DD2165D225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2ED9761C-8938-4CA8-B95D-591F78443FFA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Dados da 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Pós-Graduação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Capes</a:t>
          </a:r>
          <a:endParaRPr lang="pt-B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42DBC0-D0AA-4CDB-9245-C5A077584363}" type="parTrans" cxnId="{57115F61-0A7B-4F49-BB1C-D860D55C17E0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EFE692CD-8C62-41DB-B99B-A4B5E6B81D00}" type="sibTrans" cxnId="{57115F61-0A7B-4F49-BB1C-D860D55C17E0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9E5AC4F7-B017-426B-AE29-075447FBC330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Microdados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 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Censo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INEP</a:t>
          </a:r>
          <a:endParaRPr lang="pt-B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4CDF23-CB4E-441E-B2BE-B8E9E74DC5FB}" type="parTrans" cxnId="{E60BF283-D0A6-4618-BFA3-1936EAE8AA1E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337BEE72-A800-406E-81BB-F12E42050BE0}" type="sibTrans" cxnId="{E60BF283-D0A6-4618-BFA3-1936EAE8AA1E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B3D5747D-F416-4E39-BE5C-1E769457D0D3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Dados 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Enade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CPC - </a:t>
          </a:r>
          <a:r>
            <a:rPr lang="en-US" sz="20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Seres</a:t>
          </a:r>
          <a:r>
            <a: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/MEC</a:t>
          </a:r>
          <a:endParaRPr lang="pt-BR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ABAF26-0F54-4281-91A2-F65823B8C8E8}" type="parTrans" cxnId="{E10FEE4B-FC80-4659-BC53-59B63FCA4CFE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94C901A9-3031-4666-AF48-C6EBC30CA6D0}" type="sibTrans" cxnId="{E10FEE4B-FC80-4659-BC53-59B63FCA4CFE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D1DDA399-4D3A-47B9-9C5F-AF7931194A1A}" type="pres">
      <dgm:prSet presAssocID="{85C32D9D-DFC6-4CE1-9046-1E63704153E8}" presName="linear" presStyleCnt="0">
        <dgm:presLayoutVars>
          <dgm:dir/>
          <dgm:resizeHandles val="exact"/>
        </dgm:presLayoutVars>
      </dgm:prSet>
      <dgm:spPr/>
    </dgm:pt>
    <dgm:pt modelId="{3138B5C7-07AF-4883-B916-069F9B0D121E}" type="pres">
      <dgm:prSet presAssocID="{0971A39A-3CDF-4E7D-9A8E-B728466446EE}" presName="comp" presStyleCnt="0"/>
      <dgm:spPr/>
    </dgm:pt>
    <dgm:pt modelId="{85338D4B-6C32-4433-BD52-023764B97F39}" type="pres">
      <dgm:prSet presAssocID="{0971A39A-3CDF-4E7D-9A8E-B728466446EE}" presName="box" presStyleLbl="node1" presStyleIdx="0" presStyleCnt="1"/>
      <dgm:spPr/>
    </dgm:pt>
    <dgm:pt modelId="{850B1F14-C353-4F77-BEDA-55C687E4B412}" type="pres">
      <dgm:prSet presAssocID="{0971A39A-3CDF-4E7D-9A8E-B728466446EE}" presName="img" presStyleLbl="fgImgPlace1" presStyleIdx="0" presStyleCnt="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9000" r="-59000"/>
          </a:stretch>
        </a:blipFill>
      </dgm:spPr>
    </dgm:pt>
    <dgm:pt modelId="{BEC06956-B590-4E2C-8025-BE63982B992A}" type="pres">
      <dgm:prSet presAssocID="{0971A39A-3CDF-4E7D-9A8E-B728466446EE}" presName="text" presStyleLbl="node1" presStyleIdx="0" presStyleCnt="1">
        <dgm:presLayoutVars>
          <dgm:bulletEnabled val="1"/>
        </dgm:presLayoutVars>
      </dgm:prSet>
      <dgm:spPr/>
    </dgm:pt>
  </dgm:ptLst>
  <dgm:cxnLst>
    <dgm:cxn modelId="{57115F61-0A7B-4F49-BB1C-D860D55C17E0}" srcId="{B1C3FBDD-AE78-43A1-89EF-B922C493D42F}" destId="{2ED9761C-8938-4CA8-B95D-591F78443FFA}" srcOrd="2" destOrd="0" parTransId="{8142DBC0-D0AA-4CDB-9245-C5A077584363}" sibTransId="{EFE692CD-8C62-41DB-B99B-A4B5E6B81D00}"/>
    <dgm:cxn modelId="{B6CEEF62-9998-4D12-B4C3-3FD02CBD384F}" type="presOf" srcId="{4348C0E4-E3AA-40D9-9809-359BB5A9CE50}" destId="{BEC06956-B590-4E2C-8025-BE63982B992A}" srcOrd="1" destOrd="3" presId="urn:microsoft.com/office/officeart/2005/8/layout/vList4"/>
    <dgm:cxn modelId="{22AEF245-06A5-4CE1-B13B-95C043534E08}" srcId="{85C32D9D-DFC6-4CE1-9046-1E63704153E8}" destId="{0971A39A-3CDF-4E7D-9A8E-B728466446EE}" srcOrd="0" destOrd="0" parTransId="{2B383F03-786B-448D-B6B5-226A1D94A702}" sibTransId="{36EE3FD7-1FBD-447C-A992-12762465291C}"/>
    <dgm:cxn modelId="{E10FEE4B-FC80-4659-BC53-59B63FCA4CFE}" srcId="{B1C3FBDD-AE78-43A1-89EF-B922C493D42F}" destId="{B3D5747D-F416-4E39-BE5C-1E769457D0D3}" srcOrd="3" destOrd="0" parTransId="{66ABAF26-0F54-4281-91A2-F65823B8C8E8}" sibTransId="{94C901A9-3031-4666-AF48-C6EBC30CA6D0}"/>
    <dgm:cxn modelId="{70B67655-F93C-47A6-ADE6-3CEEBC82EB87}" srcId="{0971A39A-3CDF-4E7D-9A8E-B728466446EE}" destId="{B1C3FBDD-AE78-43A1-89EF-B922C493D42F}" srcOrd="0" destOrd="0" parTransId="{812E1D3A-17B8-4DF9-A039-FA0F2D0CE649}" sibTransId="{2621725D-A098-4B2F-A228-9CC681F922A5}"/>
    <dgm:cxn modelId="{4741467D-D939-4572-8BBC-D8DD2165D225}" srcId="{B1C3FBDD-AE78-43A1-89EF-B922C493D42F}" destId="{4348C0E4-E3AA-40D9-9809-359BB5A9CE50}" srcOrd="1" destOrd="0" parTransId="{9C79FB74-149F-46D3-98C4-E40E0250E235}" sibTransId="{53BB5344-562D-4176-880E-DACBB3704CEE}"/>
    <dgm:cxn modelId="{15151F7E-12E5-4061-8FD0-F17340465456}" type="presOf" srcId="{B3D5747D-F416-4E39-BE5C-1E769457D0D3}" destId="{85338D4B-6C32-4433-BD52-023764B97F39}" srcOrd="0" destOrd="5" presId="urn:microsoft.com/office/officeart/2005/8/layout/vList4"/>
    <dgm:cxn modelId="{63B3DF83-38BC-4255-873B-17D17AC17822}" type="presOf" srcId="{9E5AC4F7-B017-426B-AE29-075447FBC330}" destId="{85338D4B-6C32-4433-BD52-023764B97F39}" srcOrd="0" destOrd="2" presId="urn:microsoft.com/office/officeart/2005/8/layout/vList4"/>
    <dgm:cxn modelId="{E60BF283-D0A6-4618-BFA3-1936EAE8AA1E}" srcId="{B1C3FBDD-AE78-43A1-89EF-B922C493D42F}" destId="{9E5AC4F7-B017-426B-AE29-075447FBC330}" srcOrd="0" destOrd="0" parTransId="{D14CDF23-CB4E-441E-B2BE-B8E9E74DC5FB}" sibTransId="{337BEE72-A800-406E-81BB-F12E42050BE0}"/>
    <dgm:cxn modelId="{C213AA89-7314-4E41-B31E-4AFAB7CCADB3}" type="presOf" srcId="{4348C0E4-E3AA-40D9-9809-359BB5A9CE50}" destId="{85338D4B-6C32-4433-BD52-023764B97F39}" srcOrd="0" destOrd="3" presId="urn:microsoft.com/office/officeart/2005/8/layout/vList4"/>
    <dgm:cxn modelId="{1DCB548F-DDD0-4896-AD8A-87C491D07BCF}" type="presOf" srcId="{0971A39A-3CDF-4E7D-9A8E-B728466446EE}" destId="{BEC06956-B590-4E2C-8025-BE63982B992A}" srcOrd="1" destOrd="0" presId="urn:microsoft.com/office/officeart/2005/8/layout/vList4"/>
    <dgm:cxn modelId="{819A24AD-558F-463D-97CA-A67E195324C5}" type="presOf" srcId="{2ED9761C-8938-4CA8-B95D-591F78443FFA}" destId="{85338D4B-6C32-4433-BD52-023764B97F39}" srcOrd="0" destOrd="4" presId="urn:microsoft.com/office/officeart/2005/8/layout/vList4"/>
    <dgm:cxn modelId="{686D50AE-46AF-495B-9E37-CA000A3582FE}" type="presOf" srcId="{B1C3FBDD-AE78-43A1-89EF-B922C493D42F}" destId="{BEC06956-B590-4E2C-8025-BE63982B992A}" srcOrd="1" destOrd="1" presId="urn:microsoft.com/office/officeart/2005/8/layout/vList4"/>
    <dgm:cxn modelId="{39B6B1AF-0DCF-44D9-9FD9-73B0EE73A802}" type="presOf" srcId="{9E5AC4F7-B017-426B-AE29-075447FBC330}" destId="{BEC06956-B590-4E2C-8025-BE63982B992A}" srcOrd="1" destOrd="2" presId="urn:microsoft.com/office/officeart/2005/8/layout/vList4"/>
    <dgm:cxn modelId="{73AC6DBF-E352-42D3-AF80-3F49A03221B8}" type="presOf" srcId="{85C32D9D-DFC6-4CE1-9046-1E63704153E8}" destId="{D1DDA399-4D3A-47B9-9C5F-AF7931194A1A}" srcOrd="0" destOrd="0" presId="urn:microsoft.com/office/officeart/2005/8/layout/vList4"/>
    <dgm:cxn modelId="{FB0339CB-8C25-439A-B072-2E9569569B93}" type="presOf" srcId="{B1C3FBDD-AE78-43A1-89EF-B922C493D42F}" destId="{85338D4B-6C32-4433-BD52-023764B97F39}" srcOrd="0" destOrd="1" presId="urn:microsoft.com/office/officeart/2005/8/layout/vList4"/>
    <dgm:cxn modelId="{7C5983D7-4420-4371-8D5B-E4AAC2672B3C}" type="presOf" srcId="{2ED9761C-8938-4CA8-B95D-591F78443FFA}" destId="{BEC06956-B590-4E2C-8025-BE63982B992A}" srcOrd="1" destOrd="4" presId="urn:microsoft.com/office/officeart/2005/8/layout/vList4"/>
    <dgm:cxn modelId="{9D5478F3-3E87-4BEC-A9F4-482B3AC4DF59}" type="presOf" srcId="{0971A39A-3CDF-4E7D-9A8E-B728466446EE}" destId="{85338D4B-6C32-4433-BD52-023764B97F39}" srcOrd="0" destOrd="0" presId="urn:microsoft.com/office/officeart/2005/8/layout/vList4"/>
    <dgm:cxn modelId="{907BE0FE-7A16-44CD-8011-0D4620382759}" type="presOf" srcId="{B3D5747D-F416-4E39-BE5C-1E769457D0D3}" destId="{BEC06956-B590-4E2C-8025-BE63982B992A}" srcOrd="1" destOrd="5" presId="urn:microsoft.com/office/officeart/2005/8/layout/vList4"/>
    <dgm:cxn modelId="{25705316-5F02-4C44-A16E-109C6FA4C267}" type="presParOf" srcId="{D1DDA399-4D3A-47B9-9C5F-AF7931194A1A}" destId="{3138B5C7-07AF-4883-B916-069F9B0D121E}" srcOrd="0" destOrd="0" presId="urn:microsoft.com/office/officeart/2005/8/layout/vList4"/>
    <dgm:cxn modelId="{EC15ADF4-B081-47DC-8302-D0A7CD6534AE}" type="presParOf" srcId="{3138B5C7-07AF-4883-B916-069F9B0D121E}" destId="{85338D4B-6C32-4433-BD52-023764B97F39}" srcOrd="0" destOrd="0" presId="urn:microsoft.com/office/officeart/2005/8/layout/vList4"/>
    <dgm:cxn modelId="{6A3802FC-238B-4173-901C-8E8B99C3D3E1}" type="presParOf" srcId="{3138B5C7-07AF-4883-B916-069F9B0D121E}" destId="{850B1F14-C353-4F77-BEDA-55C687E4B412}" srcOrd="1" destOrd="0" presId="urn:microsoft.com/office/officeart/2005/8/layout/vList4"/>
    <dgm:cxn modelId="{794A59E6-3833-4C00-AC77-63D6FF495CB2}" type="presParOf" srcId="{3138B5C7-07AF-4883-B916-069F9B0D121E}" destId="{BEC06956-B590-4E2C-8025-BE63982B99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C32D9D-DFC6-4CE1-9046-1E63704153E8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971A39A-3CDF-4E7D-9A8E-B728466446EE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32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Controle</a:t>
          </a:r>
          <a:r>
            <a: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Interno</a:t>
          </a:r>
          <a:r>
            <a: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dos Dados </a:t>
          </a:r>
          <a:r>
            <a:rPr lang="en-US" sz="32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Coletados</a:t>
          </a:r>
          <a:endParaRPr lang="pt-BR" sz="32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383F03-786B-448D-B6B5-226A1D94A702}" type="parTrans" cxnId="{22AEF245-06A5-4CE1-B13B-95C043534E08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36EE3FD7-1FBD-447C-A992-12762465291C}" type="sibTrans" cxnId="{22AEF245-06A5-4CE1-B13B-95C043534E08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4F780E96-3B58-4E36-AA56-92DF78AC49CA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</a:rPr>
            <a:t>Auditoria dos dados - </a:t>
          </a:r>
          <a:r>
            <a:rPr lang="en-US" sz="2000" dirty="0" err="1">
              <a:solidFill>
                <a:schemeClr val="bg1"/>
              </a:solidFill>
            </a:rPr>
            <a:t>Colégio</a:t>
          </a:r>
          <a:r>
            <a:rPr lang="en-US" sz="2000" dirty="0">
              <a:solidFill>
                <a:schemeClr val="bg1"/>
              </a:solidFill>
            </a:rPr>
            <a:t> de PI’s</a:t>
          </a:r>
          <a:endParaRPr lang="pt-BR" sz="2000" dirty="0">
            <a:solidFill>
              <a:schemeClr val="bg1"/>
            </a:solidFill>
          </a:endParaRPr>
        </a:p>
      </dgm:t>
    </dgm:pt>
    <dgm:pt modelId="{134880CF-2799-4C89-9E99-7C9F9FE6DA29}" type="parTrans" cxnId="{3AA350F2-189D-45F8-9AA8-7717C2AE9C44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06008FB5-D370-486A-8F52-800234CCE881}" type="sibTrans" cxnId="{3AA350F2-189D-45F8-9AA8-7717C2AE9C44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4FFAFAFB-1941-4722-ADF6-B98006A7370A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bg1"/>
              </a:solidFill>
            </a:rPr>
            <a:t>Visitas</a:t>
          </a:r>
          <a:r>
            <a:rPr lang="en-US" sz="2000" dirty="0">
              <a:solidFill>
                <a:schemeClr val="bg1"/>
              </a:solidFill>
            </a:rPr>
            <a:t> de </a:t>
          </a:r>
          <a:r>
            <a:rPr lang="en-US" sz="2000" dirty="0" err="1">
              <a:solidFill>
                <a:schemeClr val="bg1"/>
              </a:solidFill>
            </a:rPr>
            <a:t>verificação</a:t>
          </a:r>
          <a:r>
            <a:rPr lang="en-US" sz="2000" dirty="0">
              <a:solidFill>
                <a:schemeClr val="bg1"/>
              </a:solidFill>
            </a:rPr>
            <a:t> - </a:t>
          </a:r>
          <a:r>
            <a:rPr lang="en-US" sz="2000" dirty="0" err="1">
              <a:solidFill>
                <a:schemeClr val="bg1"/>
              </a:solidFill>
            </a:rPr>
            <a:t>Modelos</a:t>
          </a:r>
          <a:r>
            <a:rPr lang="en-US" sz="2000" dirty="0">
              <a:solidFill>
                <a:schemeClr val="bg1"/>
              </a:solidFill>
            </a:rPr>
            <a:t> e </a:t>
          </a:r>
          <a:r>
            <a:rPr lang="en-US" sz="2000" dirty="0" err="1">
              <a:solidFill>
                <a:schemeClr val="bg1"/>
              </a:solidFill>
            </a:rPr>
            <a:t>Sesu</a:t>
          </a:r>
          <a:endParaRPr lang="pt-BR" sz="2000" dirty="0">
            <a:solidFill>
              <a:schemeClr val="bg1"/>
            </a:solidFill>
          </a:endParaRPr>
        </a:p>
      </dgm:t>
    </dgm:pt>
    <dgm:pt modelId="{43CC7ED2-5D2C-45F8-A484-391A86ADDD66}" type="parTrans" cxnId="{9033DF04-5945-4D71-A90C-BACE8050BA83}">
      <dgm:prSet/>
      <dgm:spPr/>
      <dgm:t>
        <a:bodyPr/>
        <a:lstStyle/>
        <a:p>
          <a:endParaRPr lang="pt-BR"/>
        </a:p>
      </dgm:t>
    </dgm:pt>
    <dgm:pt modelId="{79F94618-E5CF-4AD5-8DD6-F4254A0E3528}" type="sibTrans" cxnId="{9033DF04-5945-4D71-A90C-BACE8050BA83}">
      <dgm:prSet/>
      <dgm:spPr/>
      <dgm:t>
        <a:bodyPr/>
        <a:lstStyle/>
        <a:p>
          <a:endParaRPr lang="pt-BR"/>
        </a:p>
      </dgm:t>
    </dgm:pt>
    <dgm:pt modelId="{E3EAD861-F9AE-4CD1-90C7-005CDB50B876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bg1"/>
              </a:solidFill>
            </a:rPr>
            <a:t>Verificação</a:t>
          </a:r>
          <a:r>
            <a:rPr lang="en-US" sz="2000" dirty="0">
              <a:solidFill>
                <a:schemeClr val="bg1"/>
              </a:solidFill>
            </a:rPr>
            <a:t> de </a:t>
          </a:r>
          <a:r>
            <a:rPr lang="en-US" sz="2000" dirty="0" err="1">
              <a:solidFill>
                <a:schemeClr val="bg1"/>
              </a:solidFill>
            </a:rPr>
            <a:t>inconsistências</a:t>
          </a:r>
          <a:r>
            <a:rPr lang="en-US" sz="2000" dirty="0">
              <a:solidFill>
                <a:schemeClr val="bg1"/>
              </a:solidFill>
            </a:rPr>
            <a:t> – </a:t>
          </a:r>
          <a:r>
            <a:rPr lang="en-US" sz="2000" dirty="0" err="1">
              <a:solidFill>
                <a:schemeClr val="bg1"/>
              </a:solidFill>
            </a:rPr>
            <a:t>Modelos</a:t>
          </a:r>
          <a:r>
            <a:rPr lang="en-US" sz="2000" dirty="0">
              <a:solidFill>
                <a:schemeClr val="bg1"/>
              </a:solidFill>
            </a:rPr>
            <a:t> </a:t>
          </a:r>
          <a:r>
            <a:rPr lang="en-US" sz="2000" dirty="0" err="1">
              <a:solidFill>
                <a:schemeClr val="bg1"/>
              </a:solidFill>
            </a:rPr>
            <a:t>Sesu</a:t>
          </a:r>
          <a:endParaRPr lang="pt-BR" sz="2000" dirty="0">
            <a:solidFill>
              <a:schemeClr val="bg1"/>
            </a:solidFill>
          </a:endParaRPr>
        </a:p>
      </dgm:t>
    </dgm:pt>
    <dgm:pt modelId="{28FBD30D-A0DE-4093-9EB1-3D2F4B7F1255}" type="parTrans" cxnId="{8CCBA4B0-E14E-4375-BEAF-1C1C618D568F}">
      <dgm:prSet/>
      <dgm:spPr/>
      <dgm:t>
        <a:bodyPr/>
        <a:lstStyle/>
        <a:p>
          <a:endParaRPr lang="pt-BR"/>
        </a:p>
      </dgm:t>
    </dgm:pt>
    <dgm:pt modelId="{ED289973-6458-4B64-9AF0-C28CC707E100}" type="sibTrans" cxnId="{8CCBA4B0-E14E-4375-BEAF-1C1C618D568F}">
      <dgm:prSet/>
      <dgm:spPr/>
      <dgm:t>
        <a:bodyPr/>
        <a:lstStyle/>
        <a:p>
          <a:endParaRPr lang="pt-BR"/>
        </a:p>
      </dgm:t>
    </dgm:pt>
    <dgm:pt modelId="{D1DDA399-4D3A-47B9-9C5F-AF7931194A1A}" type="pres">
      <dgm:prSet presAssocID="{85C32D9D-DFC6-4CE1-9046-1E63704153E8}" presName="linear" presStyleCnt="0">
        <dgm:presLayoutVars>
          <dgm:dir/>
          <dgm:resizeHandles val="exact"/>
        </dgm:presLayoutVars>
      </dgm:prSet>
      <dgm:spPr/>
    </dgm:pt>
    <dgm:pt modelId="{3138B5C7-07AF-4883-B916-069F9B0D121E}" type="pres">
      <dgm:prSet presAssocID="{0971A39A-3CDF-4E7D-9A8E-B728466446EE}" presName="comp" presStyleCnt="0"/>
      <dgm:spPr/>
    </dgm:pt>
    <dgm:pt modelId="{85338D4B-6C32-4433-BD52-023764B97F39}" type="pres">
      <dgm:prSet presAssocID="{0971A39A-3CDF-4E7D-9A8E-B728466446EE}" presName="box" presStyleLbl="node1" presStyleIdx="0" presStyleCnt="1" custLinFactNeighborX="816"/>
      <dgm:spPr/>
    </dgm:pt>
    <dgm:pt modelId="{850B1F14-C353-4F77-BEDA-55C687E4B412}" type="pres">
      <dgm:prSet presAssocID="{0971A39A-3CDF-4E7D-9A8E-B728466446EE}" presName="img" presStyleLbl="fgImgPlace1" presStyleIdx="0" presStyleCnt="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9000" r="-59000"/>
          </a:stretch>
        </a:blipFill>
      </dgm:spPr>
    </dgm:pt>
    <dgm:pt modelId="{BEC06956-B590-4E2C-8025-BE63982B992A}" type="pres">
      <dgm:prSet presAssocID="{0971A39A-3CDF-4E7D-9A8E-B728466446EE}" presName="text" presStyleLbl="node1" presStyleIdx="0" presStyleCnt="1">
        <dgm:presLayoutVars>
          <dgm:bulletEnabled val="1"/>
        </dgm:presLayoutVars>
      </dgm:prSet>
      <dgm:spPr/>
    </dgm:pt>
  </dgm:ptLst>
  <dgm:cxnLst>
    <dgm:cxn modelId="{9033DF04-5945-4D71-A90C-BACE8050BA83}" srcId="{0971A39A-3CDF-4E7D-9A8E-B728466446EE}" destId="{4FFAFAFB-1941-4722-ADF6-B98006A7370A}" srcOrd="2" destOrd="0" parTransId="{43CC7ED2-5D2C-45F8-A484-391A86ADDD66}" sibTransId="{79F94618-E5CF-4AD5-8DD6-F4254A0E3528}"/>
    <dgm:cxn modelId="{F820B735-65B3-4EA2-9789-4981DCE7A82B}" type="presOf" srcId="{4F780E96-3B58-4E36-AA56-92DF78AC49CA}" destId="{85338D4B-6C32-4433-BD52-023764B97F39}" srcOrd="0" destOrd="2" presId="urn:microsoft.com/office/officeart/2005/8/layout/vList4"/>
    <dgm:cxn modelId="{22AEF245-06A5-4CE1-B13B-95C043534E08}" srcId="{85C32D9D-DFC6-4CE1-9046-1E63704153E8}" destId="{0971A39A-3CDF-4E7D-9A8E-B728466446EE}" srcOrd="0" destOrd="0" parTransId="{2B383F03-786B-448D-B6B5-226A1D94A702}" sibTransId="{36EE3FD7-1FBD-447C-A992-12762465291C}"/>
    <dgm:cxn modelId="{8E67AC53-7D3D-4C37-8194-45538AC37449}" type="presOf" srcId="{4FFAFAFB-1941-4722-ADF6-B98006A7370A}" destId="{85338D4B-6C32-4433-BD52-023764B97F39}" srcOrd="0" destOrd="3" presId="urn:microsoft.com/office/officeart/2005/8/layout/vList4"/>
    <dgm:cxn modelId="{9F83297A-AA60-4E54-AAA9-FE35D4CEEA84}" type="presOf" srcId="{E3EAD861-F9AE-4CD1-90C7-005CDB50B876}" destId="{BEC06956-B590-4E2C-8025-BE63982B992A}" srcOrd="1" destOrd="1" presId="urn:microsoft.com/office/officeart/2005/8/layout/vList4"/>
    <dgm:cxn modelId="{F4DBE084-93FC-4650-A21C-18939512B579}" type="presOf" srcId="{4F780E96-3B58-4E36-AA56-92DF78AC49CA}" destId="{BEC06956-B590-4E2C-8025-BE63982B992A}" srcOrd="1" destOrd="2" presId="urn:microsoft.com/office/officeart/2005/8/layout/vList4"/>
    <dgm:cxn modelId="{1DCB548F-DDD0-4896-AD8A-87C491D07BCF}" type="presOf" srcId="{0971A39A-3CDF-4E7D-9A8E-B728466446EE}" destId="{BEC06956-B590-4E2C-8025-BE63982B992A}" srcOrd="1" destOrd="0" presId="urn:microsoft.com/office/officeart/2005/8/layout/vList4"/>
    <dgm:cxn modelId="{8CCBA4B0-E14E-4375-BEAF-1C1C618D568F}" srcId="{0971A39A-3CDF-4E7D-9A8E-B728466446EE}" destId="{E3EAD861-F9AE-4CD1-90C7-005CDB50B876}" srcOrd="0" destOrd="0" parTransId="{28FBD30D-A0DE-4093-9EB1-3D2F4B7F1255}" sibTransId="{ED289973-6458-4B64-9AF0-C28CC707E100}"/>
    <dgm:cxn modelId="{73AC6DBF-E352-42D3-AF80-3F49A03221B8}" type="presOf" srcId="{85C32D9D-DFC6-4CE1-9046-1E63704153E8}" destId="{D1DDA399-4D3A-47B9-9C5F-AF7931194A1A}" srcOrd="0" destOrd="0" presId="urn:microsoft.com/office/officeart/2005/8/layout/vList4"/>
    <dgm:cxn modelId="{78DA1DDD-E3B2-4607-B89F-134D1841EEF3}" type="presOf" srcId="{4FFAFAFB-1941-4722-ADF6-B98006A7370A}" destId="{BEC06956-B590-4E2C-8025-BE63982B992A}" srcOrd="1" destOrd="3" presId="urn:microsoft.com/office/officeart/2005/8/layout/vList4"/>
    <dgm:cxn modelId="{5E37C1DF-7ADE-4F05-95EF-93C608DEE568}" type="presOf" srcId="{E3EAD861-F9AE-4CD1-90C7-005CDB50B876}" destId="{85338D4B-6C32-4433-BD52-023764B97F39}" srcOrd="0" destOrd="1" presId="urn:microsoft.com/office/officeart/2005/8/layout/vList4"/>
    <dgm:cxn modelId="{3AA350F2-189D-45F8-9AA8-7717C2AE9C44}" srcId="{0971A39A-3CDF-4E7D-9A8E-B728466446EE}" destId="{4F780E96-3B58-4E36-AA56-92DF78AC49CA}" srcOrd="1" destOrd="0" parTransId="{134880CF-2799-4C89-9E99-7C9F9FE6DA29}" sibTransId="{06008FB5-D370-486A-8F52-800234CCE881}"/>
    <dgm:cxn modelId="{9D5478F3-3E87-4BEC-A9F4-482B3AC4DF59}" type="presOf" srcId="{0971A39A-3CDF-4E7D-9A8E-B728466446EE}" destId="{85338D4B-6C32-4433-BD52-023764B97F39}" srcOrd="0" destOrd="0" presId="urn:microsoft.com/office/officeart/2005/8/layout/vList4"/>
    <dgm:cxn modelId="{25705316-5F02-4C44-A16E-109C6FA4C267}" type="presParOf" srcId="{D1DDA399-4D3A-47B9-9C5F-AF7931194A1A}" destId="{3138B5C7-07AF-4883-B916-069F9B0D121E}" srcOrd="0" destOrd="0" presId="urn:microsoft.com/office/officeart/2005/8/layout/vList4"/>
    <dgm:cxn modelId="{EC15ADF4-B081-47DC-8302-D0A7CD6534AE}" type="presParOf" srcId="{3138B5C7-07AF-4883-B916-069F9B0D121E}" destId="{85338D4B-6C32-4433-BD52-023764B97F39}" srcOrd="0" destOrd="0" presId="urn:microsoft.com/office/officeart/2005/8/layout/vList4"/>
    <dgm:cxn modelId="{6A3802FC-238B-4173-901C-8E8B99C3D3E1}" type="presParOf" srcId="{3138B5C7-07AF-4883-B916-069F9B0D121E}" destId="{850B1F14-C353-4F77-BEDA-55C687E4B412}" srcOrd="1" destOrd="0" presId="urn:microsoft.com/office/officeart/2005/8/layout/vList4"/>
    <dgm:cxn modelId="{794A59E6-3833-4C00-AC77-63D6FF495CB2}" type="presParOf" srcId="{3138B5C7-07AF-4883-B916-069F9B0D121E}" destId="{BEC06956-B590-4E2C-8025-BE63982B99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C32D9D-DFC6-4CE1-9046-1E63704153E8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971A39A-3CDF-4E7D-9A8E-B728466446EE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32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Prévia</a:t>
          </a:r>
          <a:r>
            <a: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3200" b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Matriz</a:t>
          </a:r>
          <a:endParaRPr lang="pt-BR" sz="32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383F03-786B-448D-B6B5-226A1D94A702}" type="parTrans" cxnId="{22AEF245-06A5-4CE1-B13B-95C043534E08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36EE3FD7-1FBD-447C-A992-12762465291C}" type="sibTrans" cxnId="{22AEF245-06A5-4CE1-B13B-95C043534E08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4F780E96-3B58-4E36-AA56-92DF78AC49CA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bg1"/>
              </a:solidFill>
            </a:rPr>
            <a:t>Verificação</a:t>
          </a:r>
          <a:r>
            <a:rPr lang="en-US" sz="2000" dirty="0">
              <a:solidFill>
                <a:schemeClr val="bg1"/>
              </a:solidFill>
            </a:rPr>
            <a:t> de </a:t>
          </a:r>
          <a:r>
            <a:rPr lang="en-US" sz="2000" dirty="0" err="1">
              <a:solidFill>
                <a:schemeClr val="bg1"/>
              </a:solidFill>
            </a:rPr>
            <a:t>Inconsistências</a:t>
          </a:r>
          <a:endParaRPr lang="pt-BR" sz="2000" dirty="0">
            <a:solidFill>
              <a:schemeClr val="bg1"/>
            </a:solidFill>
          </a:endParaRPr>
        </a:p>
      </dgm:t>
    </dgm:pt>
    <dgm:pt modelId="{134880CF-2799-4C89-9E99-7C9F9FE6DA29}" type="parTrans" cxnId="{3AA350F2-189D-45F8-9AA8-7717C2AE9C44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06008FB5-D370-486A-8F52-800234CCE881}" type="sibTrans" cxnId="{3AA350F2-189D-45F8-9AA8-7717C2AE9C44}">
      <dgm:prSet/>
      <dgm:spPr/>
      <dgm:t>
        <a:bodyPr/>
        <a:lstStyle/>
        <a:p>
          <a:endParaRPr lang="pt-BR" sz="2800">
            <a:solidFill>
              <a:schemeClr val="bg1"/>
            </a:solidFill>
          </a:endParaRPr>
        </a:p>
      </dgm:t>
    </dgm:pt>
    <dgm:pt modelId="{5441C407-B9C7-4569-BCE0-5FDBD07EF9A5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bg1"/>
              </a:solidFill>
            </a:rPr>
            <a:t>Processamento</a:t>
          </a:r>
          <a:r>
            <a:rPr lang="en-US" sz="2000" dirty="0">
              <a:solidFill>
                <a:schemeClr val="bg1"/>
              </a:solidFill>
            </a:rPr>
            <a:t> dos Dados</a:t>
          </a:r>
          <a:endParaRPr lang="pt-BR" sz="2000" dirty="0">
            <a:solidFill>
              <a:schemeClr val="bg1"/>
            </a:solidFill>
          </a:endParaRPr>
        </a:p>
      </dgm:t>
    </dgm:pt>
    <dgm:pt modelId="{7AC02EF1-13C2-4EF3-BC82-2C74F9EA0CE4}" type="parTrans" cxnId="{D5C8F0FC-EE34-4634-922D-7EA5F5C52B8C}">
      <dgm:prSet/>
      <dgm:spPr/>
      <dgm:t>
        <a:bodyPr/>
        <a:lstStyle/>
        <a:p>
          <a:endParaRPr lang="pt-BR"/>
        </a:p>
      </dgm:t>
    </dgm:pt>
    <dgm:pt modelId="{BE568F16-5E1B-415A-8AA6-E92880928DAB}" type="sibTrans" cxnId="{D5C8F0FC-EE34-4634-922D-7EA5F5C52B8C}">
      <dgm:prSet/>
      <dgm:spPr/>
      <dgm:t>
        <a:bodyPr/>
        <a:lstStyle/>
        <a:p>
          <a:endParaRPr lang="pt-BR"/>
        </a:p>
      </dgm:t>
    </dgm:pt>
    <dgm:pt modelId="{5FEB2619-1E9B-4A6A-A904-BCAA502CE83F}">
      <dgm:prSet phldrT="[Texto]" custT="1"/>
      <dgm:spPr>
        <a:solidFill>
          <a:schemeClr val="bg1">
            <a:alpha val="12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bg1"/>
              </a:solidFill>
            </a:rPr>
            <a:t>Sistematização</a:t>
          </a:r>
          <a:r>
            <a:rPr lang="en-US" sz="2000" dirty="0">
              <a:solidFill>
                <a:schemeClr val="bg1"/>
              </a:solidFill>
            </a:rPr>
            <a:t> dos </a:t>
          </a:r>
          <a:r>
            <a:rPr lang="en-US" sz="2000" dirty="0" err="1">
              <a:solidFill>
                <a:schemeClr val="bg1"/>
              </a:solidFill>
            </a:rPr>
            <a:t>Resultados</a:t>
          </a:r>
          <a:endParaRPr lang="pt-BR" sz="2000" dirty="0">
            <a:solidFill>
              <a:schemeClr val="bg1"/>
            </a:solidFill>
          </a:endParaRPr>
        </a:p>
      </dgm:t>
    </dgm:pt>
    <dgm:pt modelId="{94774821-834D-4717-8980-1737C9A62285}" type="parTrans" cxnId="{9ECC7013-8809-4FF6-B37D-34F201A7F8DE}">
      <dgm:prSet/>
      <dgm:spPr/>
      <dgm:t>
        <a:bodyPr/>
        <a:lstStyle/>
        <a:p>
          <a:endParaRPr lang="pt-BR"/>
        </a:p>
      </dgm:t>
    </dgm:pt>
    <dgm:pt modelId="{0EC17BC2-9793-4A5A-95C3-90381AD3CF6F}" type="sibTrans" cxnId="{9ECC7013-8809-4FF6-B37D-34F201A7F8DE}">
      <dgm:prSet/>
      <dgm:spPr/>
      <dgm:t>
        <a:bodyPr/>
        <a:lstStyle/>
        <a:p>
          <a:endParaRPr lang="pt-BR"/>
        </a:p>
      </dgm:t>
    </dgm:pt>
    <dgm:pt modelId="{D1DDA399-4D3A-47B9-9C5F-AF7931194A1A}" type="pres">
      <dgm:prSet presAssocID="{85C32D9D-DFC6-4CE1-9046-1E63704153E8}" presName="linear" presStyleCnt="0">
        <dgm:presLayoutVars>
          <dgm:dir/>
          <dgm:resizeHandles val="exact"/>
        </dgm:presLayoutVars>
      </dgm:prSet>
      <dgm:spPr/>
    </dgm:pt>
    <dgm:pt modelId="{3138B5C7-07AF-4883-B916-069F9B0D121E}" type="pres">
      <dgm:prSet presAssocID="{0971A39A-3CDF-4E7D-9A8E-B728466446EE}" presName="comp" presStyleCnt="0"/>
      <dgm:spPr/>
    </dgm:pt>
    <dgm:pt modelId="{85338D4B-6C32-4433-BD52-023764B97F39}" type="pres">
      <dgm:prSet presAssocID="{0971A39A-3CDF-4E7D-9A8E-B728466446EE}" presName="box" presStyleLbl="node1" presStyleIdx="0" presStyleCnt="1" custLinFactNeighborX="-544" custLinFactNeighborY="1732"/>
      <dgm:spPr/>
    </dgm:pt>
    <dgm:pt modelId="{850B1F14-C353-4F77-BEDA-55C687E4B412}" type="pres">
      <dgm:prSet presAssocID="{0971A39A-3CDF-4E7D-9A8E-B728466446EE}" presName="img" presStyleLbl="fgImgPlace1" presStyleIdx="0" presStyleCnt="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4000" r="-144000"/>
          </a:stretch>
        </a:blipFill>
      </dgm:spPr>
    </dgm:pt>
    <dgm:pt modelId="{BEC06956-B590-4E2C-8025-BE63982B992A}" type="pres">
      <dgm:prSet presAssocID="{0971A39A-3CDF-4E7D-9A8E-B728466446EE}" presName="text" presStyleLbl="node1" presStyleIdx="0" presStyleCnt="1">
        <dgm:presLayoutVars>
          <dgm:bulletEnabled val="1"/>
        </dgm:presLayoutVars>
      </dgm:prSet>
      <dgm:spPr/>
    </dgm:pt>
  </dgm:ptLst>
  <dgm:cxnLst>
    <dgm:cxn modelId="{9ECC7013-8809-4FF6-B37D-34F201A7F8DE}" srcId="{0971A39A-3CDF-4E7D-9A8E-B728466446EE}" destId="{5FEB2619-1E9B-4A6A-A904-BCAA502CE83F}" srcOrd="1" destOrd="0" parTransId="{94774821-834D-4717-8980-1737C9A62285}" sibTransId="{0EC17BC2-9793-4A5A-95C3-90381AD3CF6F}"/>
    <dgm:cxn modelId="{F820B735-65B3-4EA2-9789-4981DCE7A82B}" type="presOf" srcId="{4F780E96-3B58-4E36-AA56-92DF78AC49CA}" destId="{85338D4B-6C32-4433-BD52-023764B97F39}" srcOrd="0" destOrd="3" presId="urn:microsoft.com/office/officeart/2005/8/layout/vList4"/>
    <dgm:cxn modelId="{95270B61-B166-40CC-93DC-F61B5BD5B1B7}" type="presOf" srcId="{5FEB2619-1E9B-4A6A-A904-BCAA502CE83F}" destId="{BEC06956-B590-4E2C-8025-BE63982B992A}" srcOrd="1" destOrd="2" presId="urn:microsoft.com/office/officeart/2005/8/layout/vList4"/>
    <dgm:cxn modelId="{22AEF245-06A5-4CE1-B13B-95C043534E08}" srcId="{85C32D9D-DFC6-4CE1-9046-1E63704153E8}" destId="{0971A39A-3CDF-4E7D-9A8E-B728466446EE}" srcOrd="0" destOrd="0" parTransId="{2B383F03-786B-448D-B6B5-226A1D94A702}" sibTransId="{36EE3FD7-1FBD-447C-A992-12762465291C}"/>
    <dgm:cxn modelId="{F4DBE084-93FC-4650-A21C-18939512B579}" type="presOf" srcId="{4F780E96-3B58-4E36-AA56-92DF78AC49CA}" destId="{BEC06956-B590-4E2C-8025-BE63982B992A}" srcOrd="1" destOrd="3" presId="urn:microsoft.com/office/officeart/2005/8/layout/vList4"/>
    <dgm:cxn modelId="{1DCB548F-DDD0-4896-AD8A-87C491D07BCF}" type="presOf" srcId="{0971A39A-3CDF-4E7D-9A8E-B728466446EE}" destId="{BEC06956-B590-4E2C-8025-BE63982B992A}" srcOrd="1" destOrd="0" presId="urn:microsoft.com/office/officeart/2005/8/layout/vList4"/>
    <dgm:cxn modelId="{99655FB2-9DA4-4118-A8AB-3CED3B436C4C}" type="presOf" srcId="{5441C407-B9C7-4569-BCE0-5FDBD07EF9A5}" destId="{BEC06956-B590-4E2C-8025-BE63982B992A}" srcOrd="1" destOrd="1" presId="urn:microsoft.com/office/officeart/2005/8/layout/vList4"/>
    <dgm:cxn modelId="{73AC6DBF-E352-42D3-AF80-3F49A03221B8}" type="presOf" srcId="{85C32D9D-DFC6-4CE1-9046-1E63704153E8}" destId="{D1DDA399-4D3A-47B9-9C5F-AF7931194A1A}" srcOrd="0" destOrd="0" presId="urn:microsoft.com/office/officeart/2005/8/layout/vList4"/>
    <dgm:cxn modelId="{831A32DA-3DC7-4EB8-980B-DEA8026090AC}" type="presOf" srcId="{5441C407-B9C7-4569-BCE0-5FDBD07EF9A5}" destId="{85338D4B-6C32-4433-BD52-023764B97F39}" srcOrd="0" destOrd="1" presId="urn:microsoft.com/office/officeart/2005/8/layout/vList4"/>
    <dgm:cxn modelId="{3E21DDE7-8B43-4A27-A418-F9E0BE5B4F09}" type="presOf" srcId="{5FEB2619-1E9B-4A6A-A904-BCAA502CE83F}" destId="{85338D4B-6C32-4433-BD52-023764B97F39}" srcOrd="0" destOrd="2" presId="urn:microsoft.com/office/officeart/2005/8/layout/vList4"/>
    <dgm:cxn modelId="{3AA350F2-189D-45F8-9AA8-7717C2AE9C44}" srcId="{0971A39A-3CDF-4E7D-9A8E-B728466446EE}" destId="{4F780E96-3B58-4E36-AA56-92DF78AC49CA}" srcOrd="2" destOrd="0" parTransId="{134880CF-2799-4C89-9E99-7C9F9FE6DA29}" sibTransId="{06008FB5-D370-486A-8F52-800234CCE881}"/>
    <dgm:cxn modelId="{9D5478F3-3E87-4BEC-A9F4-482B3AC4DF59}" type="presOf" srcId="{0971A39A-3CDF-4E7D-9A8E-B728466446EE}" destId="{85338D4B-6C32-4433-BD52-023764B97F39}" srcOrd="0" destOrd="0" presId="urn:microsoft.com/office/officeart/2005/8/layout/vList4"/>
    <dgm:cxn modelId="{D5C8F0FC-EE34-4634-922D-7EA5F5C52B8C}" srcId="{0971A39A-3CDF-4E7D-9A8E-B728466446EE}" destId="{5441C407-B9C7-4569-BCE0-5FDBD07EF9A5}" srcOrd="0" destOrd="0" parTransId="{7AC02EF1-13C2-4EF3-BC82-2C74F9EA0CE4}" sibTransId="{BE568F16-5E1B-415A-8AA6-E92880928DAB}"/>
    <dgm:cxn modelId="{25705316-5F02-4C44-A16E-109C6FA4C267}" type="presParOf" srcId="{D1DDA399-4D3A-47B9-9C5F-AF7931194A1A}" destId="{3138B5C7-07AF-4883-B916-069F9B0D121E}" srcOrd="0" destOrd="0" presId="urn:microsoft.com/office/officeart/2005/8/layout/vList4"/>
    <dgm:cxn modelId="{EC15ADF4-B081-47DC-8302-D0A7CD6534AE}" type="presParOf" srcId="{3138B5C7-07AF-4883-B916-069F9B0D121E}" destId="{85338D4B-6C32-4433-BD52-023764B97F39}" srcOrd="0" destOrd="0" presId="urn:microsoft.com/office/officeart/2005/8/layout/vList4"/>
    <dgm:cxn modelId="{6A3802FC-238B-4173-901C-8E8B99C3D3E1}" type="presParOf" srcId="{3138B5C7-07AF-4883-B916-069F9B0D121E}" destId="{850B1F14-C353-4F77-BEDA-55C687E4B412}" srcOrd="1" destOrd="0" presId="urn:microsoft.com/office/officeart/2005/8/layout/vList4"/>
    <dgm:cxn modelId="{794A59E6-3833-4C00-AC77-63D6FF495CB2}" type="presParOf" srcId="{3138B5C7-07AF-4883-B916-069F9B0D121E}" destId="{BEC06956-B590-4E2C-8025-BE63982B99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E8721-F489-4C4C-972A-2E37AA741BFB}">
      <dsp:nvSpPr>
        <dsp:cNvPr id="0" name=""/>
        <dsp:cNvSpPr/>
      </dsp:nvSpPr>
      <dsp:spPr>
        <a:xfrm>
          <a:off x="8588" y="0"/>
          <a:ext cx="4340540" cy="95888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Fornecimento</a:t>
          </a:r>
          <a:r>
            <a:rPr lang="en-US" sz="3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Dados</a:t>
          </a:r>
          <a:endParaRPr lang="pt-BR" sz="3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8028" y="0"/>
        <a:ext cx="3381660" cy="958880"/>
      </dsp:txXfrm>
    </dsp:sp>
    <dsp:sp modelId="{C81515CC-C05E-824D-BDAA-2A7CC474E20E}">
      <dsp:nvSpPr>
        <dsp:cNvPr id="0" name=""/>
        <dsp:cNvSpPr/>
      </dsp:nvSpPr>
      <dsp:spPr>
        <a:xfrm>
          <a:off x="19457" y="1078740"/>
          <a:ext cx="3472432" cy="1159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Inep -</a:t>
          </a:r>
          <a:r>
            <a:rPr lang="pt-BR" sz="24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400" kern="1200" dirty="0">
              <a:solidFill>
                <a:schemeClr val="bg1"/>
              </a:solidFill>
            </a:rPr>
            <a:t>Censo da Educação Superior mais recente;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Capes</a:t>
          </a:r>
          <a:r>
            <a:rPr lang="pt-BR" sz="2400" kern="1200" dirty="0">
              <a:solidFill>
                <a:schemeClr val="bg1"/>
              </a:solidFill>
            </a:rPr>
            <a:t> – Programas e avaliação da Pós-graduação (Sucupira);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MEC/</a:t>
          </a:r>
          <a:r>
            <a:rPr lang="en-US" sz="2400" b="1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Seres</a:t>
          </a:r>
          <a:r>
            <a:rPr lang="en-US" sz="2400" kern="1200" dirty="0">
              <a:solidFill>
                <a:schemeClr val="bg1"/>
              </a:solidFill>
            </a:rPr>
            <a:t> – </a:t>
          </a:r>
          <a:r>
            <a:rPr lang="en-US" sz="2400" kern="1200" dirty="0" err="1">
              <a:solidFill>
                <a:schemeClr val="bg1"/>
              </a:solidFill>
            </a:rPr>
            <a:t>Avaliação</a:t>
          </a:r>
          <a:r>
            <a:rPr lang="en-US" sz="2400" kern="1200" dirty="0">
              <a:solidFill>
                <a:schemeClr val="bg1"/>
              </a:solidFill>
            </a:rPr>
            <a:t> dos </a:t>
          </a:r>
          <a:r>
            <a:rPr lang="en-US" sz="2400" kern="1200" dirty="0" err="1">
              <a:solidFill>
                <a:schemeClr val="bg1"/>
              </a:solidFill>
            </a:rPr>
            <a:t>Programas</a:t>
          </a:r>
          <a:r>
            <a:rPr lang="en-US" sz="2400" kern="1200" dirty="0">
              <a:solidFill>
                <a:schemeClr val="bg1"/>
              </a:solidFill>
            </a:rPr>
            <a:t> de </a:t>
          </a:r>
          <a:r>
            <a:rPr lang="en-US" sz="2400" kern="1200" dirty="0" err="1">
              <a:solidFill>
                <a:schemeClr val="bg1"/>
              </a:solidFill>
            </a:rPr>
            <a:t>Graduação</a:t>
          </a:r>
          <a:r>
            <a:rPr lang="en-US" sz="2400" kern="1200" dirty="0">
              <a:solidFill>
                <a:schemeClr val="bg1"/>
              </a:solidFill>
            </a:rPr>
            <a:t>;</a:t>
          </a:r>
          <a:endParaRPr lang="pt-BR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MEC/</a:t>
          </a:r>
          <a:r>
            <a:rPr lang="en-US" sz="2400" b="1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Sesu</a:t>
          </a:r>
          <a:r>
            <a:rPr lang="en-US" sz="2400" kern="1200" dirty="0">
              <a:solidFill>
                <a:schemeClr val="bg1"/>
              </a:solidFill>
            </a:rPr>
            <a:t> - Dados do Banco de </a:t>
          </a:r>
          <a:r>
            <a:rPr lang="en-US" sz="2400" kern="1200" dirty="0" err="1">
              <a:solidFill>
                <a:schemeClr val="bg1"/>
              </a:solidFill>
            </a:rPr>
            <a:t>Professores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Equivalentes</a:t>
          </a:r>
          <a:r>
            <a:rPr lang="en-US" sz="2400" kern="1200" dirty="0">
              <a:solidFill>
                <a:schemeClr val="bg1"/>
              </a:solidFill>
            </a:rPr>
            <a:t>;</a:t>
          </a:r>
          <a:endParaRPr lang="pt-BR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MEC/DDES</a:t>
          </a:r>
          <a:r>
            <a:rPr lang="en-US" sz="2400" kern="1200" dirty="0">
              <a:solidFill>
                <a:schemeClr val="bg1"/>
              </a:solidFill>
            </a:rPr>
            <a:t> - </a:t>
          </a:r>
          <a:r>
            <a:rPr lang="en-US" sz="2400" kern="1200" dirty="0" err="1">
              <a:solidFill>
                <a:schemeClr val="bg1"/>
              </a:solidFill>
            </a:rPr>
            <a:t>fornece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os</a:t>
          </a:r>
          <a:r>
            <a:rPr lang="en-US" sz="2400" kern="1200" dirty="0">
              <a:solidFill>
                <a:schemeClr val="bg1"/>
              </a:solidFill>
            </a:rPr>
            <a:t> dados dos </a:t>
          </a:r>
          <a:r>
            <a:rPr lang="en-US" sz="2400" kern="1200" dirty="0" err="1">
              <a:solidFill>
                <a:schemeClr val="bg1"/>
              </a:solidFill>
            </a:rPr>
            <a:t>Programas</a:t>
          </a:r>
          <a:r>
            <a:rPr lang="en-US" sz="2400" kern="1200" dirty="0">
              <a:solidFill>
                <a:schemeClr val="bg1"/>
              </a:solidFill>
            </a:rPr>
            <a:t> de </a:t>
          </a:r>
          <a:r>
            <a:rPr lang="en-US" sz="2400" kern="1200" dirty="0" err="1">
              <a:solidFill>
                <a:schemeClr val="bg1"/>
              </a:solidFill>
            </a:rPr>
            <a:t>Residência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Médica</a:t>
          </a:r>
          <a:r>
            <a:rPr lang="en-US" sz="2400" kern="1200" dirty="0">
              <a:solidFill>
                <a:schemeClr val="bg1"/>
              </a:solidFill>
            </a:rPr>
            <a:t>;</a:t>
          </a:r>
          <a:endParaRPr lang="pt-BR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400" kern="1200" dirty="0">
            <a:solidFill>
              <a:schemeClr val="bg1"/>
            </a:solidFill>
          </a:endParaRPr>
        </a:p>
      </dsp:txBody>
      <dsp:txXfrm>
        <a:off x="19457" y="1078740"/>
        <a:ext cx="3472432" cy="1159517"/>
      </dsp:txXfrm>
    </dsp:sp>
    <dsp:sp modelId="{3C528D70-11EB-F248-9D86-CA1CFAC2417D}">
      <dsp:nvSpPr>
        <dsp:cNvPr id="0" name=""/>
        <dsp:cNvSpPr/>
      </dsp:nvSpPr>
      <dsp:spPr>
        <a:xfrm>
          <a:off x="4133550" y="0"/>
          <a:ext cx="4340540" cy="958880"/>
        </a:xfrm>
        <a:prstGeom prst="chevron">
          <a:avLst/>
        </a:prstGeom>
        <a:solidFill>
          <a:srgbClr val="577E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Apuração</a:t>
          </a:r>
          <a:r>
            <a:rPr lang="en-US" sz="3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 </a:t>
          </a:r>
          <a:r>
            <a:rPr lang="en-US" sz="30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</a:t>
          </a:r>
          <a:endParaRPr lang="pt-BR" sz="3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990" y="0"/>
        <a:ext cx="3381660" cy="958880"/>
      </dsp:txXfrm>
    </dsp:sp>
    <dsp:sp modelId="{196DC132-6C9F-A846-9DC6-9E5BB26198FE}">
      <dsp:nvSpPr>
        <dsp:cNvPr id="0" name=""/>
        <dsp:cNvSpPr/>
      </dsp:nvSpPr>
      <dsp:spPr>
        <a:xfrm>
          <a:off x="4133550" y="1078740"/>
          <a:ext cx="3472432" cy="1159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solidFill>
                <a:schemeClr val="bg1"/>
              </a:solidFill>
            </a:rPr>
            <a:t>Os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indicadores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são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calculados</a:t>
          </a:r>
          <a:r>
            <a:rPr lang="en-US" sz="2400" kern="1200" dirty="0">
              <a:solidFill>
                <a:schemeClr val="bg1"/>
              </a:solidFill>
            </a:rPr>
            <a:t> a </a:t>
          </a:r>
          <a:r>
            <a:rPr lang="en-US" sz="2400" kern="1200" dirty="0" err="1">
              <a:solidFill>
                <a:schemeClr val="bg1"/>
              </a:solidFill>
            </a:rPr>
            <a:t>partir</a:t>
          </a:r>
          <a:r>
            <a:rPr lang="en-US" sz="2400" kern="1200" dirty="0">
              <a:solidFill>
                <a:schemeClr val="bg1"/>
              </a:solidFill>
            </a:rPr>
            <a:t> dos dados;</a:t>
          </a:r>
          <a:endParaRPr lang="pt-BR" sz="2400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bg1"/>
              </a:solidFill>
            </a:rPr>
            <a:t>A </a:t>
          </a:r>
          <a:r>
            <a:rPr lang="en-US" sz="2400" kern="1200" dirty="0" err="1">
              <a:solidFill>
                <a:schemeClr val="bg1"/>
              </a:solidFill>
            </a:rPr>
            <a:t>Matriz</a:t>
          </a:r>
          <a:r>
            <a:rPr lang="en-US" sz="2400" kern="1200" dirty="0">
              <a:solidFill>
                <a:schemeClr val="bg1"/>
              </a:solidFill>
            </a:rPr>
            <a:t> é </a:t>
          </a:r>
          <a:r>
            <a:rPr lang="en-US" sz="2400" kern="1200" dirty="0" err="1">
              <a:solidFill>
                <a:schemeClr val="bg1"/>
              </a:solidFill>
            </a:rPr>
            <a:t>Rodada</a:t>
          </a:r>
          <a:r>
            <a:rPr lang="en-US" sz="2400" kern="1200" dirty="0">
              <a:solidFill>
                <a:schemeClr val="bg1"/>
              </a:solidFill>
            </a:rPr>
            <a:t> para o </a:t>
          </a:r>
          <a:r>
            <a:rPr lang="en-US" sz="2400" b="1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Cálculo</a:t>
          </a:r>
          <a:r>
            <a:rPr lang="en-US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400" b="1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Participação</a:t>
          </a:r>
          <a:endParaRPr lang="pt-BR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>
              <a:solidFill>
                <a:schemeClr val="bg1"/>
              </a:solidFill>
            </a:rPr>
            <a:t>Avaliação dos Dados Apurados;</a:t>
          </a:r>
        </a:p>
      </dsp:txBody>
      <dsp:txXfrm>
        <a:off x="4133550" y="1078740"/>
        <a:ext cx="3472432" cy="1159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3A15F-1603-3B4A-960C-FB8A27BEFC91}">
      <dsp:nvSpPr>
        <dsp:cNvPr id="0" name=""/>
        <dsp:cNvSpPr/>
      </dsp:nvSpPr>
      <dsp:spPr>
        <a:xfrm>
          <a:off x="2690" y="317130"/>
          <a:ext cx="2969766" cy="11879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Relatoria Setorial</a:t>
          </a:r>
        </a:p>
      </dsp:txBody>
      <dsp:txXfrm>
        <a:off x="596643" y="317130"/>
        <a:ext cx="1781860" cy="1187906"/>
      </dsp:txXfrm>
    </dsp:sp>
    <dsp:sp modelId="{20B09F30-738D-9742-A3AB-7D2A661B7EDE}">
      <dsp:nvSpPr>
        <dsp:cNvPr id="0" name=""/>
        <dsp:cNvSpPr/>
      </dsp:nvSpPr>
      <dsp:spPr>
        <a:xfrm>
          <a:off x="2690" y="1653524"/>
          <a:ext cx="2375813" cy="82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bg1"/>
              </a:solidFill>
            </a:rPr>
            <a:t>Relator Setorial Remaneja em 75% a ação 8282 para as IFES;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bg1"/>
              </a:solidFill>
            </a:rPr>
            <a:t>Distribui conforme média histórica 2016-2017</a:t>
          </a:r>
        </a:p>
      </dsp:txBody>
      <dsp:txXfrm>
        <a:off x="2690" y="1653524"/>
        <a:ext cx="2375813" cy="822375"/>
      </dsp:txXfrm>
    </dsp:sp>
    <dsp:sp modelId="{C78893AE-3EEC-C041-BA20-96405A64FBA3}">
      <dsp:nvSpPr>
        <dsp:cNvPr id="0" name=""/>
        <dsp:cNvSpPr/>
      </dsp:nvSpPr>
      <dsp:spPr>
        <a:xfrm>
          <a:off x="2756456" y="317130"/>
          <a:ext cx="2969766" cy="11879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Relatoria Geral</a:t>
          </a:r>
        </a:p>
      </dsp:txBody>
      <dsp:txXfrm>
        <a:off x="3350409" y="317130"/>
        <a:ext cx="1781860" cy="1187906"/>
      </dsp:txXfrm>
    </dsp:sp>
    <dsp:sp modelId="{FA711899-88EA-BB46-B135-4EBAD3DADBBE}">
      <dsp:nvSpPr>
        <dsp:cNvPr id="0" name=""/>
        <dsp:cNvSpPr/>
      </dsp:nvSpPr>
      <dsp:spPr>
        <a:xfrm>
          <a:off x="2756456" y="1653524"/>
          <a:ext cx="2375813" cy="82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schemeClr val="bg1"/>
              </a:solidFill>
            </a:rPr>
            <a:t>Comissão</a:t>
          </a:r>
          <a:r>
            <a:rPr lang="en-US" sz="1400" kern="1200" dirty="0">
              <a:solidFill>
                <a:schemeClr val="bg1"/>
              </a:solidFill>
            </a:rPr>
            <a:t> firma </a:t>
          </a:r>
          <a:r>
            <a:rPr lang="en-US" sz="1400" kern="1200" dirty="0" err="1">
              <a:solidFill>
                <a:schemeClr val="bg1"/>
              </a:solidFill>
            </a:rPr>
            <a:t>acordo</a:t>
          </a:r>
          <a:r>
            <a:rPr lang="en-US" sz="1400" kern="1200" dirty="0">
              <a:solidFill>
                <a:schemeClr val="bg1"/>
              </a:solidFill>
            </a:rPr>
            <a:t> com o MEC para </a:t>
          </a:r>
          <a:r>
            <a:rPr lang="en-US" sz="1400" kern="1200" dirty="0" err="1">
              <a:solidFill>
                <a:schemeClr val="bg1"/>
              </a:solidFill>
            </a:rPr>
            <a:t>repartir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igualmente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os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recursos</a:t>
          </a:r>
          <a:r>
            <a:rPr lang="en-US" sz="1400" kern="1200" dirty="0">
              <a:solidFill>
                <a:schemeClr val="bg1"/>
              </a:solidFill>
            </a:rPr>
            <a:t> de </a:t>
          </a:r>
          <a:r>
            <a:rPr lang="en-US" sz="1400" kern="1200" dirty="0" err="1">
              <a:solidFill>
                <a:schemeClr val="bg1"/>
              </a:solidFill>
            </a:rPr>
            <a:t>investimento</a:t>
          </a:r>
          <a:r>
            <a:rPr lang="en-US" sz="1400" kern="1200" dirty="0">
              <a:solidFill>
                <a:schemeClr val="bg1"/>
              </a:solidFill>
            </a:rPr>
            <a:t> da 8282</a:t>
          </a:r>
          <a:endParaRPr lang="pt-BR" sz="1400" kern="1200" dirty="0">
            <a:solidFill>
              <a:schemeClr val="bg1"/>
            </a:solidFill>
          </a:endParaRPr>
        </a:p>
      </dsp:txBody>
      <dsp:txXfrm>
        <a:off x="2756456" y="1653524"/>
        <a:ext cx="2375813" cy="822375"/>
      </dsp:txXfrm>
    </dsp:sp>
    <dsp:sp modelId="{15F27A31-299C-8C40-B817-DD66E74346BA}">
      <dsp:nvSpPr>
        <dsp:cNvPr id="0" name=""/>
        <dsp:cNvSpPr/>
      </dsp:nvSpPr>
      <dsp:spPr>
        <a:xfrm>
          <a:off x="5510223" y="317130"/>
          <a:ext cx="2969766" cy="11879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LOA 2018</a:t>
          </a:r>
        </a:p>
      </dsp:txBody>
      <dsp:txXfrm>
        <a:off x="6104176" y="317130"/>
        <a:ext cx="1781860" cy="1187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E8721-F489-4C4C-972A-2E37AA741BFB}">
      <dsp:nvSpPr>
        <dsp:cNvPr id="0" name=""/>
        <dsp:cNvSpPr/>
      </dsp:nvSpPr>
      <dsp:spPr>
        <a:xfrm>
          <a:off x="4391" y="229375"/>
          <a:ext cx="2244928" cy="89797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Simec</a:t>
          </a:r>
          <a:endParaRPr lang="pt-BR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3377" y="229375"/>
        <a:ext cx="1346957" cy="897971"/>
      </dsp:txXfrm>
    </dsp:sp>
    <dsp:sp modelId="{C81515CC-C05E-824D-BDAA-2A7CC474E20E}">
      <dsp:nvSpPr>
        <dsp:cNvPr id="0" name=""/>
        <dsp:cNvSpPr/>
      </dsp:nvSpPr>
      <dsp:spPr>
        <a:xfrm>
          <a:off x="4391" y="1239592"/>
          <a:ext cx="1795942" cy="2046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solidFill>
                <a:schemeClr val="bg1"/>
              </a:solidFill>
            </a:rPr>
            <a:t>Lançamento dos Limites da Matriz pela </a:t>
          </a:r>
          <a:r>
            <a:rPr lang="pt-BR" sz="1500" kern="1200" dirty="0" err="1">
              <a:solidFill>
                <a:schemeClr val="bg1"/>
              </a:solidFill>
            </a:rPr>
            <a:t>Sesu</a:t>
          </a:r>
          <a:r>
            <a:rPr lang="pt-BR" sz="1500" kern="1200" dirty="0">
              <a:solidFill>
                <a:schemeClr val="bg1"/>
              </a:solidFill>
            </a:rPr>
            <a:t>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>
              <a:solidFill>
                <a:schemeClr val="bg1"/>
              </a:solidFill>
            </a:rPr>
            <a:t>Ninguém recebe Investimento</a:t>
          </a:r>
          <a:endParaRPr lang="pt-BR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>
              <a:solidFill>
                <a:schemeClr val="bg1"/>
              </a:solidFill>
            </a:rPr>
            <a:t>Alocação no SIOP dos recursos nas ações;</a:t>
          </a:r>
          <a:endParaRPr lang="pt-BR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>
              <a:solidFill>
                <a:schemeClr val="bg1"/>
              </a:solidFill>
            </a:rPr>
            <a:t>Algumas IFES detalham 4-INV</a:t>
          </a:r>
          <a:endParaRPr lang="pt-BR" sz="1500" kern="1200" dirty="0">
            <a:solidFill>
              <a:schemeClr val="bg1"/>
            </a:solidFill>
          </a:endParaRPr>
        </a:p>
      </dsp:txBody>
      <dsp:txXfrm>
        <a:off x="4391" y="1239592"/>
        <a:ext cx="1795942" cy="2046286"/>
      </dsp:txXfrm>
    </dsp:sp>
    <dsp:sp modelId="{3C528D70-11EB-F248-9D86-CA1CFAC2417D}">
      <dsp:nvSpPr>
        <dsp:cNvPr id="0" name=""/>
        <dsp:cNvSpPr/>
      </dsp:nvSpPr>
      <dsp:spPr>
        <a:xfrm>
          <a:off x="2033319" y="229375"/>
          <a:ext cx="2244928" cy="89797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</a:t>
          </a:r>
          <a:endParaRPr lang="pt-BR" sz="1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2305" y="229375"/>
        <a:ext cx="1346957" cy="897971"/>
      </dsp:txXfrm>
    </dsp:sp>
    <dsp:sp modelId="{196DC132-6C9F-A846-9DC6-9E5BB26198FE}">
      <dsp:nvSpPr>
        <dsp:cNvPr id="0" name=""/>
        <dsp:cNvSpPr/>
      </dsp:nvSpPr>
      <dsp:spPr>
        <a:xfrm>
          <a:off x="2033319" y="1239592"/>
          <a:ext cx="1795942" cy="2046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solidFill>
                <a:schemeClr val="bg1"/>
              </a:solidFill>
            </a:rPr>
            <a:t>Consolidação dos Dados;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>
              <a:solidFill>
                <a:schemeClr val="bg1"/>
              </a:solidFill>
            </a:rPr>
            <a:t>Ajuste nos valores de Receita</a:t>
          </a:r>
          <a:endParaRPr lang="pt-BR" sz="1500" kern="1200" dirty="0">
            <a:solidFill>
              <a:schemeClr val="bg1"/>
            </a:solidFill>
          </a:endParaRPr>
        </a:p>
      </dsp:txBody>
      <dsp:txXfrm>
        <a:off x="2033319" y="1239592"/>
        <a:ext cx="1795942" cy="2046286"/>
      </dsp:txXfrm>
    </dsp:sp>
    <dsp:sp modelId="{27149714-B044-4E40-8CFC-63BA52EA7DA3}">
      <dsp:nvSpPr>
        <dsp:cNvPr id="0" name=""/>
        <dsp:cNvSpPr/>
      </dsp:nvSpPr>
      <dsp:spPr>
        <a:xfrm>
          <a:off x="4062247" y="229375"/>
          <a:ext cx="2244928" cy="89797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CMO</a:t>
          </a:r>
        </a:p>
      </dsp:txBody>
      <dsp:txXfrm>
        <a:off x="4511233" y="229375"/>
        <a:ext cx="1346957" cy="897971"/>
      </dsp:txXfrm>
    </dsp:sp>
    <dsp:sp modelId="{93A87ABE-B126-2344-8787-1888DAE324A8}">
      <dsp:nvSpPr>
        <dsp:cNvPr id="0" name=""/>
        <dsp:cNvSpPr/>
      </dsp:nvSpPr>
      <dsp:spPr>
        <a:xfrm>
          <a:off x="4062247" y="1239592"/>
          <a:ext cx="1795942" cy="2046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bg1"/>
              </a:solidFill>
            </a:rPr>
            <a:t>Recebe a proposta parcial;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bg1"/>
              </a:solidFill>
            </a:rPr>
            <a:t>Aguarda alteração de Meta;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bg1"/>
              </a:solidFill>
            </a:rPr>
            <a:t>Distribui as Relatorias Setoriais</a:t>
          </a:r>
        </a:p>
      </dsp:txBody>
      <dsp:txXfrm>
        <a:off x="4062247" y="1239592"/>
        <a:ext cx="1795942" cy="2046286"/>
      </dsp:txXfrm>
    </dsp:sp>
    <dsp:sp modelId="{E7504BC7-C45F-2443-BDC7-D54E47B6B0F2}">
      <dsp:nvSpPr>
        <dsp:cNvPr id="0" name=""/>
        <dsp:cNvSpPr/>
      </dsp:nvSpPr>
      <dsp:spPr>
        <a:xfrm>
          <a:off x="6233360" y="229375"/>
          <a:ext cx="2244928" cy="89797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Envio 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Modificação</a:t>
          </a:r>
        </a:p>
      </dsp:txBody>
      <dsp:txXfrm>
        <a:off x="6682346" y="229375"/>
        <a:ext cx="1346957" cy="897971"/>
      </dsp:txXfrm>
    </dsp:sp>
    <dsp:sp modelId="{479E0819-CFD2-EA45-BE9D-2BF12E383CFA}">
      <dsp:nvSpPr>
        <dsp:cNvPr id="0" name=""/>
        <dsp:cNvSpPr/>
      </dsp:nvSpPr>
      <dsp:spPr>
        <a:xfrm>
          <a:off x="6091175" y="1239592"/>
          <a:ext cx="2080311" cy="2046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chemeClr val="bg1"/>
              </a:solidFill>
            </a:rPr>
            <a:t>Governo altera a meta e MEC informa limites de capital da 8282 (817.210.000)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chemeClr val="bg1"/>
              </a:solidFill>
            </a:rPr>
            <a:t>70% da 8282 no MEC (</a:t>
          </a:r>
          <a:r>
            <a:rPr lang="hr-HR" sz="1600" kern="1200" dirty="0">
              <a:solidFill>
                <a:schemeClr val="bg1"/>
              </a:solidFill>
            </a:rPr>
            <a:t>574.000.000) </a:t>
          </a:r>
          <a:r>
            <a:rPr lang="pt-BR" sz="1600" kern="1200" dirty="0">
              <a:solidFill>
                <a:schemeClr val="bg1"/>
              </a:solidFill>
            </a:rPr>
            <a:t>e 30% distribuídos nas IFES pela Matriz (243.211.665)</a:t>
          </a:r>
        </a:p>
      </dsp:txBody>
      <dsp:txXfrm>
        <a:off x="6091175" y="1239592"/>
        <a:ext cx="2080311" cy="20462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38D4B-6C32-4433-BD52-023764B97F39}">
      <dsp:nvSpPr>
        <dsp:cNvPr id="0" name=""/>
        <dsp:cNvSpPr/>
      </dsp:nvSpPr>
      <dsp:spPr>
        <a:xfrm>
          <a:off x="0" y="0"/>
          <a:ext cx="8312831" cy="4604740"/>
        </a:xfrm>
        <a:prstGeom prst="roundRect">
          <a:avLst>
            <a:gd name="adj" fmla="val 10000"/>
          </a:avLst>
        </a:prstGeom>
        <a:solidFill>
          <a:schemeClr val="bg1">
            <a:alpha val="1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Articulação</a:t>
          </a:r>
          <a:r>
            <a:rPr lang="en-US" sz="32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INEP (</a:t>
          </a:r>
          <a:r>
            <a:rPr lang="en-US" sz="32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</a:t>
          </a:r>
          <a:r>
            <a:rPr lang="en-US" sz="32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Contínuo</a:t>
          </a:r>
          <a:r>
            <a:rPr lang="en-US" sz="32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pt-BR" sz="32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Acompanhamento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apoio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coleta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Sesu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Modelos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pt-B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Extração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simulação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com dados 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parciais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Inep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Modelos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pt-B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Gerenciamento</a:t>
          </a:r>
          <a:r>
            <a:rPr lang="en-US" sz="20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2000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20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entre </a:t>
          </a:r>
          <a:r>
            <a:rPr lang="en-US" sz="2000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</a:t>
          </a:r>
          <a:r>
            <a:rPr lang="en-US" sz="20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Dados </a:t>
          </a:r>
          <a:r>
            <a:rPr lang="en-US" sz="2000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Fornecidos</a:t>
          </a:r>
          <a:endParaRPr lang="pt-BR" sz="2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Microdados</a:t>
          </a:r>
          <a:r>
            <a:rPr lang="en-US" sz="20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 </a:t>
          </a:r>
          <a:r>
            <a:rPr lang="en-US" sz="2000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Censo</a:t>
          </a:r>
          <a:r>
            <a:rPr lang="en-US" sz="20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INEP</a:t>
          </a:r>
          <a:endParaRPr lang="pt-BR" sz="2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Dados do Professor </a:t>
          </a:r>
          <a:r>
            <a:rPr lang="en-US" sz="2000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Equivalente</a:t>
          </a:r>
          <a:r>
            <a:rPr lang="en-US" sz="20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CGRH/</a:t>
          </a:r>
          <a:r>
            <a:rPr lang="en-US" sz="2000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Difes</a:t>
          </a:r>
          <a:r>
            <a:rPr lang="en-US" sz="20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2000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Sesu</a:t>
          </a:r>
          <a:endParaRPr lang="pt-BR" sz="2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Dados da </a:t>
          </a:r>
          <a:r>
            <a:rPr lang="en-US" sz="2000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Pós-Graduação</a:t>
          </a:r>
          <a:r>
            <a:rPr lang="en-US" sz="20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Capes</a:t>
          </a:r>
          <a:endParaRPr lang="pt-BR" sz="2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Dados </a:t>
          </a:r>
          <a:r>
            <a:rPr lang="en-US" sz="2000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Enade</a:t>
          </a:r>
          <a:r>
            <a:rPr lang="en-US" sz="20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CPC - </a:t>
          </a:r>
          <a:r>
            <a:rPr lang="en-US" sz="2000" kern="1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Seres</a:t>
          </a:r>
          <a:r>
            <a:rPr lang="en-US" sz="20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/MEC</a:t>
          </a:r>
          <a:endParaRPr lang="pt-BR" sz="2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3040" y="0"/>
        <a:ext cx="6189790" cy="4604740"/>
      </dsp:txXfrm>
    </dsp:sp>
    <dsp:sp modelId="{850B1F14-C353-4F77-BEDA-55C687E4B412}">
      <dsp:nvSpPr>
        <dsp:cNvPr id="0" name=""/>
        <dsp:cNvSpPr/>
      </dsp:nvSpPr>
      <dsp:spPr>
        <a:xfrm>
          <a:off x="460474" y="460474"/>
          <a:ext cx="1662566" cy="36837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38D4B-6C32-4433-BD52-023764B97F39}">
      <dsp:nvSpPr>
        <dsp:cNvPr id="0" name=""/>
        <dsp:cNvSpPr/>
      </dsp:nvSpPr>
      <dsp:spPr>
        <a:xfrm>
          <a:off x="0" y="0"/>
          <a:ext cx="8312831" cy="3080739"/>
        </a:xfrm>
        <a:prstGeom prst="roundRect">
          <a:avLst>
            <a:gd name="adj" fmla="val 10000"/>
          </a:avLst>
        </a:prstGeom>
        <a:solidFill>
          <a:schemeClr val="bg1">
            <a:alpha val="1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Articulação</a:t>
          </a:r>
          <a:r>
            <a:rPr lang="en-US" sz="32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SESU (</a:t>
          </a:r>
          <a:r>
            <a:rPr lang="en-US" sz="32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</a:t>
          </a:r>
          <a:r>
            <a:rPr lang="en-US" sz="32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Contínuo</a:t>
          </a:r>
          <a:r>
            <a:rPr lang="en-US" sz="32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pt-BR" sz="32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Gerenciamento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entre 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Dados 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Fornecidos</a:t>
          </a:r>
          <a:endParaRPr lang="pt-B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Microdados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 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Censo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INEP</a:t>
          </a:r>
          <a:endParaRPr lang="pt-B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Dados do Professor 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Equivalente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CGRH/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Difes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Sesu</a:t>
          </a:r>
          <a:endParaRPr lang="pt-B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Dados da 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Pós-Graduação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Capes</a:t>
          </a:r>
          <a:endParaRPr lang="pt-B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Dados 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Enade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CPC - </a:t>
          </a:r>
          <a:r>
            <a:rPr lang="en-US" sz="200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Seres</a:t>
          </a:r>
          <a:r>
            <a:rPr lang="en-US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/MEC</a:t>
          </a:r>
          <a:endParaRPr lang="pt-BR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640" y="0"/>
        <a:ext cx="6342190" cy="3080739"/>
      </dsp:txXfrm>
    </dsp:sp>
    <dsp:sp modelId="{850B1F14-C353-4F77-BEDA-55C687E4B412}">
      <dsp:nvSpPr>
        <dsp:cNvPr id="0" name=""/>
        <dsp:cNvSpPr/>
      </dsp:nvSpPr>
      <dsp:spPr>
        <a:xfrm>
          <a:off x="308073" y="308073"/>
          <a:ext cx="1662566" cy="2464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38D4B-6C32-4433-BD52-023764B97F39}">
      <dsp:nvSpPr>
        <dsp:cNvPr id="0" name=""/>
        <dsp:cNvSpPr/>
      </dsp:nvSpPr>
      <dsp:spPr>
        <a:xfrm>
          <a:off x="0" y="0"/>
          <a:ext cx="8004175" cy="3222254"/>
        </a:xfrm>
        <a:prstGeom prst="roundRect">
          <a:avLst>
            <a:gd name="adj" fmla="val 10000"/>
          </a:avLst>
        </a:prstGeom>
        <a:solidFill>
          <a:schemeClr val="bg1">
            <a:alpha val="1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Controle</a:t>
          </a:r>
          <a:r>
            <a:rPr lang="en-US" sz="32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Interno</a:t>
          </a:r>
          <a:r>
            <a:rPr lang="en-US" sz="32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dos Dados </a:t>
          </a:r>
          <a:r>
            <a:rPr lang="en-US" sz="32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Coletados</a:t>
          </a:r>
          <a:endParaRPr lang="pt-BR" sz="32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bg1"/>
              </a:solidFill>
            </a:rPr>
            <a:t>Verificação</a:t>
          </a:r>
          <a:r>
            <a:rPr lang="en-US" sz="2000" kern="1200" dirty="0">
              <a:solidFill>
                <a:schemeClr val="bg1"/>
              </a:solidFill>
            </a:rPr>
            <a:t> de </a:t>
          </a:r>
          <a:r>
            <a:rPr lang="en-US" sz="2000" kern="1200" dirty="0" err="1">
              <a:solidFill>
                <a:schemeClr val="bg1"/>
              </a:solidFill>
            </a:rPr>
            <a:t>inconsistências</a:t>
          </a:r>
          <a:r>
            <a:rPr lang="en-US" sz="2000" kern="1200" dirty="0">
              <a:solidFill>
                <a:schemeClr val="bg1"/>
              </a:solidFill>
            </a:rPr>
            <a:t> – </a:t>
          </a:r>
          <a:r>
            <a:rPr lang="en-US" sz="2000" kern="1200" dirty="0" err="1">
              <a:solidFill>
                <a:schemeClr val="bg1"/>
              </a:solidFill>
            </a:rPr>
            <a:t>Modelos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en-US" sz="2000" kern="1200" dirty="0" err="1">
              <a:solidFill>
                <a:schemeClr val="bg1"/>
              </a:solidFill>
            </a:rPr>
            <a:t>Sesu</a:t>
          </a:r>
          <a:endParaRPr lang="pt-BR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Auditoria dos dados - </a:t>
          </a:r>
          <a:r>
            <a:rPr lang="en-US" sz="2000" kern="1200" dirty="0" err="1">
              <a:solidFill>
                <a:schemeClr val="bg1"/>
              </a:solidFill>
            </a:rPr>
            <a:t>Colégio</a:t>
          </a:r>
          <a:r>
            <a:rPr lang="en-US" sz="2000" kern="1200" dirty="0">
              <a:solidFill>
                <a:schemeClr val="bg1"/>
              </a:solidFill>
            </a:rPr>
            <a:t> de PI’s</a:t>
          </a:r>
          <a:endParaRPr lang="pt-BR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bg1"/>
              </a:solidFill>
            </a:rPr>
            <a:t>Visitas</a:t>
          </a:r>
          <a:r>
            <a:rPr lang="en-US" sz="2000" kern="1200" dirty="0">
              <a:solidFill>
                <a:schemeClr val="bg1"/>
              </a:solidFill>
            </a:rPr>
            <a:t> de </a:t>
          </a:r>
          <a:r>
            <a:rPr lang="en-US" sz="2000" kern="1200" dirty="0" err="1">
              <a:solidFill>
                <a:schemeClr val="bg1"/>
              </a:solidFill>
            </a:rPr>
            <a:t>verificação</a:t>
          </a:r>
          <a:r>
            <a:rPr lang="en-US" sz="2000" kern="1200" dirty="0">
              <a:solidFill>
                <a:schemeClr val="bg1"/>
              </a:solidFill>
            </a:rPr>
            <a:t> - </a:t>
          </a:r>
          <a:r>
            <a:rPr lang="en-US" sz="2000" kern="1200" dirty="0" err="1">
              <a:solidFill>
                <a:schemeClr val="bg1"/>
              </a:solidFill>
            </a:rPr>
            <a:t>Modelos</a:t>
          </a:r>
          <a:r>
            <a:rPr lang="en-US" sz="2000" kern="1200" dirty="0">
              <a:solidFill>
                <a:schemeClr val="bg1"/>
              </a:solidFill>
            </a:rPr>
            <a:t> e </a:t>
          </a:r>
          <a:r>
            <a:rPr lang="en-US" sz="2000" kern="1200" dirty="0" err="1">
              <a:solidFill>
                <a:schemeClr val="bg1"/>
              </a:solidFill>
            </a:rPr>
            <a:t>Sesu</a:t>
          </a:r>
          <a:endParaRPr lang="pt-BR" sz="2000" kern="1200" dirty="0">
            <a:solidFill>
              <a:schemeClr val="bg1"/>
            </a:solidFill>
          </a:endParaRPr>
        </a:p>
      </dsp:txBody>
      <dsp:txXfrm>
        <a:off x="1923060" y="0"/>
        <a:ext cx="6081114" cy="3222254"/>
      </dsp:txXfrm>
    </dsp:sp>
    <dsp:sp modelId="{850B1F14-C353-4F77-BEDA-55C687E4B412}">
      <dsp:nvSpPr>
        <dsp:cNvPr id="0" name=""/>
        <dsp:cNvSpPr/>
      </dsp:nvSpPr>
      <dsp:spPr>
        <a:xfrm>
          <a:off x="322225" y="322225"/>
          <a:ext cx="1600835" cy="25778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38D4B-6C32-4433-BD52-023764B97F39}">
      <dsp:nvSpPr>
        <dsp:cNvPr id="0" name=""/>
        <dsp:cNvSpPr/>
      </dsp:nvSpPr>
      <dsp:spPr>
        <a:xfrm>
          <a:off x="0" y="0"/>
          <a:ext cx="8004175" cy="2514683"/>
        </a:xfrm>
        <a:prstGeom prst="roundRect">
          <a:avLst>
            <a:gd name="adj" fmla="val 10000"/>
          </a:avLst>
        </a:prstGeom>
        <a:solidFill>
          <a:schemeClr val="bg1">
            <a:alpha val="1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Prévia</a:t>
          </a:r>
          <a:r>
            <a:rPr lang="en-US" sz="32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3200" b="0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Matriz</a:t>
          </a:r>
          <a:endParaRPr lang="pt-BR" sz="32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bg1"/>
              </a:solidFill>
            </a:rPr>
            <a:t>Processamento</a:t>
          </a:r>
          <a:r>
            <a:rPr lang="en-US" sz="2000" kern="1200" dirty="0">
              <a:solidFill>
                <a:schemeClr val="bg1"/>
              </a:solidFill>
            </a:rPr>
            <a:t> dos Dados</a:t>
          </a:r>
          <a:endParaRPr lang="pt-BR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bg1"/>
              </a:solidFill>
            </a:rPr>
            <a:t>Sistematização</a:t>
          </a:r>
          <a:r>
            <a:rPr lang="en-US" sz="2000" kern="1200" dirty="0">
              <a:solidFill>
                <a:schemeClr val="bg1"/>
              </a:solidFill>
            </a:rPr>
            <a:t> dos </a:t>
          </a:r>
          <a:r>
            <a:rPr lang="en-US" sz="2000" kern="1200" dirty="0" err="1">
              <a:solidFill>
                <a:schemeClr val="bg1"/>
              </a:solidFill>
            </a:rPr>
            <a:t>Resultados</a:t>
          </a:r>
          <a:endParaRPr lang="pt-BR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bg1"/>
              </a:solidFill>
            </a:rPr>
            <a:t>Verificação</a:t>
          </a:r>
          <a:r>
            <a:rPr lang="en-US" sz="2000" kern="1200" dirty="0">
              <a:solidFill>
                <a:schemeClr val="bg1"/>
              </a:solidFill>
            </a:rPr>
            <a:t> de </a:t>
          </a:r>
          <a:r>
            <a:rPr lang="en-US" sz="2000" kern="1200" dirty="0" err="1">
              <a:solidFill>
                <a:schemeClr val="bg1"/>
              </a:solidFill>
            </a:rPr>
            <a:t>Inconsistências</a:t>
          </a:r>
          <a:endParaRPr lang="pt-BR" sz="2000" kern="1200" dirty="0">
            <a:solidFill>
              <a:schemeClr val="bg1"/>
            </a:solidFill>
          </a:endParaRPr>
        </a:p>
      </dsp:txBody>
      <dsp:txXfrm>
        <a:off x="1852303" y="0"/>
        <a:ext cx="6151871" cy="2514683"/>
      </dsp:txXfrm>
    </dsp:sp>
    <dsp:sp modelId="{850B1F14-C353-4F77-BEDA-55C687E4B412}">
      <dsp:nvSpPr>
        <dsp:cNvPr id="0" name=""/>
        <dsp:cNvSpPr/>
      </dsp:nvSpPr>
      <dsp:spPr>
        <a:xfrm>
          <a:off x="251468" y="251468"/>
          <a:ext cx="1600835" cy="20117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4000" r="-1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8D8DE-84C4-4A36-9343-5D6277CA8A8F}" type="datetimeFigureOut">
              <a:rPr lang="pt-BR" smtClean="0"/>
              <a:t>28/08/2019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3040-83F2-4253-9F22-82E12F7951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697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59A58-5C1A-450A-9CDD-F7E3947CD85D}" type="datetimeFigureOut">
              <a:rPr lang="pt-BR" smtClean="0"/>
              <a:t>28/08/2019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B6D7E-B65F-48B4-84D8-A00D75206E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05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E1E08E-437B-494A-A7C5-69ADEA4C4EB4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44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C0B076-344E-4F8E-A02F-33DE1FDB51DE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511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120CCA-BA0C-419E-87E5-9721145268A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139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665C-654B-4D4C-935C-0F046519C297}" type="datetime1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2471-6649-42CD-9DBE-F32380704B1F}" type="datetime1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E6BE-2DF3-4C84-9556-D3CA0DEC5373}" type="datetime1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FE0B0B-5FD3-4EB0-BBAB-5B00E06498D8}" type="datetime1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82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363-BD8C-4B6E-BD4E-0999584E0B49}" type="datetime1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1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2F5B-6B91-45D2-93B4-1783A0F47D70}" type="datetime1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919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9D72-F74C-4C6B-AC34-15F9C1FC3CD2}" type="datetime1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2DCA-91C6-470D-BA67-60FD31B4EF50}" type="datetime1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84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2C1B-8581-4726-BFBE-72FBBD970656}" type="datetime1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34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87F5-14EF-4D8E-8F03-84120777C174}" type="datetime1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09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EDF-47F4-4907-A2E7-E91E10524F49}" type="datetime1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8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" y="77217"/>
            <a:ext cx="7778494" cy="238925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7761-8D71-444A-8314-76E7FA233FCD}" type="datetime1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-1"/>
            <a:ext cx="381000" cy="371475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811573"/>
            <a:ext cx="4342116" cy="784573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1227" y="4811573"/>
            <a:ext cx="2400300" cy="784573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AA01-C291-47AB-829B-99618D50B83C}" type="datetime1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03121" y="474666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547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1F6E-62ED-40F7-A5DB-E6C006CD2158}" type="datetime1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71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04A9D-9707-47F8-93C5-BB0E09959BD8}" type="datetime1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506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6665C-654B-4D4C-935C-0F046519C297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8/28/2019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657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68" y="132549"/>
            <a:ext cx="8532732" cy="6678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67761-8D71-444A-8314-76E7FA233FCD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8/28/2019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0545" y="0"/>
            <a:ext cx="623455" cy="90412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5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78ABE-4B19-4752-A075-03633E61A308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8/28/2019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181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006867"/>
            <a:ext cx="3886200" cy="5173271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06867"/>
            <a:ext cx="3886200" cy="517327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D4058-D991-4D80-BEAF-7418D48F1A53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8/28/2019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641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039" y="1034579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039" y="1860279"/>
            <a:ext cx="3867150" cy="432476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344" y="1034579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344" y="1860279"/>
            <a:ext cx="3886201" cy="432476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9B05A7-26B6-40C1-BC5B-D1502A73E29D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8/28/2019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75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44963-0957-4FA5-855D-19D2E532F90D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8/28/2019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>
                <a:latin typeface="Arial Narrow" panose="020B0606020202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766844" y="-1750"/>
            <a:ext cx="377156" cy="372533"/>
          </a:xfrm>
          <a:prstGeom prst="rect">
            <a:avLst/>
          </a:prstGeom>
          <a:pattFill prst="dkUpDiag">
            <a:fgClr>
              <a:srgbClr val="002060"/>
            </a:fgClr>
            <a:bgClr>
              <a:srgbClr val="7030A0"/>
            </a:bgClr>
          </a:patt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441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65174-DD6C-4410-8121-5E7B72F36E6C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8/28/2019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08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8ABE-4B19-4752-A075-03633E61A308}" type="datetime1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38EDA-5C27-4E97-AADE-147D6E8538B9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8/28/2019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328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2998C-55FA-44F9-8B79-2156BC4EC0BA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8/28/2019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050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D2471-6649-42CD-9DBE-F32380704B1F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8/28/2019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790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CE6BE-2DF3-4C84-9556-D3CA0DEC5373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8/28/2019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55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0"/>
          <p:cNvSpPr>
            <a:spLocks noChangeShapeType="1"/>
          </p:cNvSpPr>
          <p:nvPr/>
        </p:nvSpPr>
        <p:spPr bwMode="auto">
          <a:xfrm>
            <a:off x="323850" y="3174206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0473"/>
            <a:ext cx="2088232" cy="108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863352"/>
            <a:ext cx="67818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en-US" dirty="0"/>
              <a:t>Clique para editar o estilo do título mestre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371056"/>
            <a:ext cx="6248400" cy="2362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z="1600"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C3988E-D0CA-47BC-91F0-F28C55AFC90C}" type="slidenum">
              <a:rPr kumimoji="0" lang="pt-B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1" name="Picture 2" descr="logo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1601"/>
            <a:ext cx="1312838" cy="104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471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5DACD-B3A0-485E-A62E-EBB82DF85414}" type="slidenum">
              <a:rPr kumimoji="0" lang="pt-BR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42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5C9D12-5BC3-4DED-B034-8AC58AD546AD}" type="slidenum">
              <a:rPr kumimoji="0" lang="pt-BR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15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5D374-27DD-43FE-8EB8-E354046A8B5A}" type="slidenum">
              <a:rPr kumimoji="0" lang="pt-BR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6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BFFEA-792D-4C29-9828-4AE051BF5F9F}" type="slidenum">
              <a:rPr kumimoji="0" lang="pt-BR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79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97267-E476-41BF-A839-AB5AB61F7D4E}" type="slidenum">
              <a:rPr kumimoji="0" lang="pt-BR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4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006867"/>
            <a:ext cx="3886200" cy="5173271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06867"/>
            <a:ext cx="3886200" cy="517327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4058-D991-4D80-BEAF-7418D48F1A53}" type="datetime1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4E9BA-B594-4E0A-A35A-EFD3AE211A5D}" type="slidenum">
              <a:rPr kumimoji="0" lang="pt-BR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6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039" y="1034579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039" y="1860279"/>
            <a:ext cx="3867150" cy="432476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344" y="1034579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344" y="1860279"/>
            <a:ext cx="3886201" cy="432476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05A7-26B6-40C1-BC5B-D1502A73E29D}" type="datetime1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4963-0957-4FA5-855D-19D2E532F90D}" type="datetime1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>
                <a:latin typeface="Arial Narrow" panose="020B0606020202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766844" y="-1750"/>
            <a:ext cx="377156" cy="372533"/>
          </a:xfrm>
          <a:prstGeom prst="rect">
            <a:avLst/>
          </a:prstGeom>
          <a:pattFill prst="dkUpDiag">
            <a:fgClr>
              <a:srgbClr val="002060"/>
            </a:fgClr>
            <a:bgClr>
              <a:srgbClr val="7030A0"/>
            </a:bgClr>
          </a:patt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5174-DD6C-4410-8121-5E7B72F36E6C}" type="datetime1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8EDA-5C27-4E97-AADE-147D6E8538B9}" type="datetime1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998C-55FA-44F9-8B79-2156BC4EC0BA}" type="datetime1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9373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08000"/>
            <a:ext cx="8215745" cy="5656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F45D7B-A548-4C74-9A98-105AD424DEBA}" type="datetime1">
              <a:rPr lang="en-US" smtClean="0"/>
              <a:t>8/28/2019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6844" y="0"/>
            <a:ext cx="377156" cy="372533"/>
          </a:xfrm>
          <a:prstGeom prst="rect">
            <a:avLst/>
          </a:prstGeom>
          <a:pattFill prst="dkUpDiag">
            <a:fgClr>
              <a:srgbClr val="002060"/>
            </a:fgClr>
            <a:bgClr>
              <a:srgbClr val="7030A0"/>
            </a:bgClr>
          </a:patt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0"/>
            <a:ext cx="8766844" cy="372533"/>
          </a:xfrm>
          <a:prstGeom prst="rect">
            <a:avLst/>
          </a:prstGeom>
          <a:pattFill prst="dkUpDiag">
            <a:fgClr>
              <a:srgbClr val="002060"/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2545"/>
            <a:ext cx="7939043" cy="283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513" y="73830"/>
            <a:ext cx="589541" cy="252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A293179-AC94-4EC4-A5B5-27A7367DA66F}" type="datetime1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6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08000"/>
            <a:ext cx="8215745" cy="5656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F45D7B-A548-4C74-9A98-105AD424DEBA}" type="datetime1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8/28/2019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6844" y="0"/>
            <a:ext cx="377156" cy="372533"/>
          </a:xfrm>
          <a:prstGeom prst="rect">
            <a:avLst/>
          </a:prstGeom>
          <a:pattFill prst="dkUpDiag">
            <a:fgClr>
              <a:srgbClr val="002060"/>
            </a:fgClr>
            <a:bgClr>
              <a:srgbClr val="7030A0"/>
            </a:bgClr>
          </a:patt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0"/>
            <a:ext cx="8766844" cy="372533"/>
          </a:xfrm>
          <a:prstGeom prst="rect">
            <a:avLst/>
          </a:prstGeom>
          <a:pattFill prst="dkUpDiag">
            <a:fgClr>
              <a:srgbClr val="002060"/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b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2545"/>
            <a:ext cx="8321040" cy="283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89" y="43392"/>
            <a:ext cx="213922" cy="2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"/>
          <p:cNvSpPr>
            <a:spLocks noChangeShapeType="1"/>
          </p:cNvSpPr>
          <p:nvPr/>
        </p:nvSpPr>
        <p:spPr bwMode="auto">
          <a:xfrm>
            <a:off x="2123728" y="188913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39769" y="153008"/>
            <a:ext cx="65086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dirty="0"/>
              <a:t>Clique para editar o estilo do título mestre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0021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8950" y="62626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3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7A6708-BCC1-4A02-8288-363DDC2E7629}" type="slidenum">
              <a:rPr kumimoji="0" lang="pt-BR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2" name="Line 42"/>
          <p:cNvSpPr>
            <a:spLocks noChangeShapeType="1"/>
          </p:cNvSpPr>
          <p:nvPr userDrawn="1"/>
        </p:nvSpPr>
        <p:spPr bwMode="auto">
          <a:xfrm>
            <a:off x="323850" y="1557338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tângulo 1"/>
          <p:cNvSpPr/>
          <p:nvPr userDrawn="1"/>
        </p:nvSpPr>
        <p:spPr bwMode="auto">
          <a:xfrm>
            <a:off x="0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5000">
                <a:srgbClr val="0066FF"/>
              </a:gs>
              <a:gs pos="84000">
                <a:srgbClr val="0070C0"/>
              </a:gs>
              <a:gs pos="100000">
                <a:srgbClr val="00206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2812" y="332656"/>
            <a:ext cx="1656184" cy="86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50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emf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0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0mioqR" TargetMode="External"/><Relationship Id="rId2" Type="http://schemas.openxmlformats.org/officeDocument/2006/relationships/hyperlink" Target="https://bit.ly/2Vzrtc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2PbLgB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" y="1484606"/>
            <a:ext cx="9143999" cy="2123658"/>
          </a:xfrm>
          <a:prstGeom prst="rect">
            <a:avLst/>
          </a:prstGeom>
          <a:pattFill prst="dkUpDiag">
            <a:fgClr>
              <a:srgbClr val="0C5749"/>
            </a:fgClr>
            <a:bgClr>
              <a:srgbClr val="002060"/>
            </a:bgClr>
          </a:pattFill>
          <a:ln>
            <a:noFill/>
          </a:ln>
        </p:spPr>
        <p:txBody>
          <a:bodyPr wrap="square" rtlCol="0">
            <a:spAutoFit/>
          </a:bodyPr>
          <a:lstStyle/>
          <a:p>
            <a:pPr marL="363538" algn="ctr"/>
            <a:r>
              <a:rPr lang="pt-B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Relato da Comissão de Modelos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3675657"/>
            <a:ext cx="9144002" cy="523091"/>
          </a:xfrm>
          <a:prstGeom prst="rect">
            <a:avLst/>
          </a:prstGeom>
          <a:solidFill>
            <a:srgbClr val="0C57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Santarém, PA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08223" y="6487062"/>
            <a:ext cx="552755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71463" algn="ctr"/>
            <a:r>
              <a:rPr lang="pt-BR" sz="1200" dirty="0">
                <a:solidFill>
                  <a:schemeClr val="bg1"/>
                </a:solidFill>
                <a:latin typeface="Caladea" panose="02040503050406030204" pitchFamily="18" charset="0"/>
              </a:rPr>
              <a:t>Apresentado na 3ª  Reunião do </a:t>
            </a:r>
            <a:r>
              <a:rPr lang="pt-BR" sz="1200" dirty="0" err="1">
                <a:solidFill>
                  <a:schemeClr val="bg1"/>
                </a:solidFill>
                <a:latin typeface="Caladea" panose="02040503050406030204" pitchFamily="18" charset="0"/>
              </a:rPr>
              <a:t>Forplad</a:t>
            </a:r>
            <a:r>
              <a:rPr lang="pt-BR" sz="1200" dirty="0">
                <a:solidFill>
                  <a:schemeClr val="bg1"/>
                </a:solidFill>
                <a:latin typeface="Caladea" panose="02040503050406030204" pitchFamily="18" charset="0"/>
              </a:rPr>
              <a:t>, 27/08/2019, Santarém/PA</a:t>
            </a:r>
            <a:endParaRPr lang="pt-BR" sz="1050" dirty="0">
              <a:solidFill>
                <a:schemeClr val="bg1"/>
              </a:solidFill>
              <a:latin typeface="Caladea" panose="0204050305040603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5294" y="4502471"/>
            <a:ext cx="1540149" cy="6600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489376" y="5256474"/>
            <a:ext cx="3511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Poty Rodrigues de Lucena – UFOB</a:t>
            </a:r>
          </a:p>
          <a:p>
            <a:pPr algn="ctr" fontAlgn="b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Coordenador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81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Participação</a:t>
            </a:r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414106"/>
              </p:ext>
            </p:extLst>
          </p:nvPr>
        </p:nvGraphicFramePr>
        <p:xfrm>
          <a:off x="523875" y="562732"/>
          <a:ext cx="7735504" cy="6022809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1558976989"/>
                    </a:ext>
                  </a:extLst>
                </a:gridCol>
                <a:gridCol w="601394">
                  <a:extLst>
                    <a:ext uri="{9D8B030D-6E8A-4147-A177-3AD203B41FA5}">
                      <a16:colId xmlns:a16="http://schemas.microsoft.com/office/drawing/2014/main" val="2985483118"/>
                    </a:ext>
                  </a:extLst>
                </a:gridCol>
                <a:gridCol w="475730">
                  <a:extLst>
                    <a:ext uri="{9D8B030D-6E8A-4147-A177-3AD203B41FA5}">
                      <a16:colId xmlns:a16="http://schemas.microsoft.com/office/drawing/2014/main" val="688300594"/>
                    </a:ext>
                  </a:extLst>
                </a:gridCol>
                <a:gridCol w="484706">
                  <a:extLst>
                    <a:ext uri="{9D8B030D-6E8A-4147-A177-3AD203B41FA5}">
                      <a16:colId xmlns:a16="http://schemas.microsoft.com/office/drawing/2014/main" val="2452784595"/>
                    </a:ext>
                  </a:extLst>
                </a:gridCol>
                <a:gridCol w="558758">
                  <a:extLst>
                    <a:ext uri="{9D8B030D-6E8A-4147-A177-3AD203B41FA5}">
                      <a16:colId xmlns:a16="http://schemas.microsoft.com/office/drawing/2014/main" val="767669679"/>
                    </a:ext>
                  </a:extLst>
                </a:gridCol>
                <a:gridCol w="531830">
                  <a:extLst>
                    <a:ext uri="{9D8B030D-6E8A-4147-A177-3AD203B41FA5}">
                      <a16:colId xmlns:a16="http://schemas.microsoft.com/office/drawing/2014/main" val="1348277549"/>
                    </a:ext>
                  </a:extLst>
                </a:gridCol>
                <a:gridCol w="424117">
                  <a:extLst>
                    <a:ext uri="{9D8B030D-6E8A-4147-A177-3AD203B41FA5}">
                      <a16:colId xmlns:a16="http://schemas.microsoft.com/office/drawing/2014/main" val="3334520563"/>
                    </a:ext>
                  </a:extLst>
                </a:gridCol>
                <a:gridCol w="484706">
                  <a:extLst>
                    <a:ext uri="{9D8B030D-6E8A-4147-A177-3AD203B41FA5}">
                      <a16:colId xmlns:a16="http://schemas.microsoft.com/office/drawing/2014/main" val="1813108146"/>
                    </a:ext>
                  </a:extLst>
                </a:gridCol>
                <a:gridCol w="477974">
                  <a:extLst>
                    <a:ext uri="{9D8B030D-6E8A-4147-A177-3AD203B41FA5}">
                      <a16:colId xmlns:a16="http://schemas.microsoft.com/office/drawing/2014/main" val="2918681484"/>
                    </a:ext>
                  </a:extLst>
                </a:gridCol>
                <a:gridCol w="601394">
                  <a:extLst>
                    <a:ext uri="{9D8B030D-6E8A-4147-A177-3AD203B41FA5}">
                      <a16:colId xmlns:a16="http://schemas.microsoft.com/office/drawing/2014/main" val="3961622479"/>
                    </a:ext>
                  </a:extLst>
                </a:gridCol>
                <a:gridCol w="421874">
                  <a:extLst>
                    <a:ext uri="{9D8B030D-6E8A-4147-A177-3AD203B41FA5}">
                      <a16:colId xmlns:a16="http://schemas.microsoft.com/office/drawing/2014/main" val="900255202"/>
                    </a:ext>
                  </a:extLst>
                </a:gridCol>
                <a:gridCol w="403921">
                  <a:extLst>
                    <a:ext uri="{9D8B030D-6E8A-4147-A177-3AD203B41FA5}">
                      <a16:colId xmlns:a16="http://schemas.microsoft.com/office/drawing/2014/main" val="2039125124"/>
                    </a:ext>
                  </a:extLst>
                </a:gridCol>
                <a:gridCol w="403921">
                  <a:extLst>
                    <a:ext uri="{9D8B030D-6E8A-4147-A177-3AD203B41FA5}">
                      <a16:colId xmlns:a16="http://schemas.microsoft.com/office/drawing/2014/main" val="3973567307"/>
                    </a:ext>
                  </a:extLst>
                </a:gridCol>
                <a:gridCol w="798379">
                  <a:extLst>
                    <a:ext uri="{9D8B030D-6E8A-4147-A177-3AD203B41FA5}">
                      <a16:colId xmlns:a16="http://schemas.microsoft.com/office/drawing/2014/main" val="483456722"/>
                    </a:ext>
                  </a:extLst>
                </a:gridCol>
              </a:tblGrid>
              <a:tr h="1752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PARTICIPAÇÃO (H1 + H2)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PARTICIPAÇÃO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181762"/>
                  </a:ext>
                </a:extLst>
              </a:tr>
              <a:tr h="2696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TAEG 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TAERM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37238"/>
                  </a:ext>
                </a:extLst>
              </a:tr>
              <a:tr h="3505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SIGLA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TAEG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PTAEG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TAERM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PTAERM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PTAEM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PTAED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PTAE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EQR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135763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effectLst/>
                          <a:latin typeface="Calibri" panose="020F0502020204030204" pitchFamily="34" charset="0"/>
                        </a:rPr>
                        <a:t>  1.655.800,12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  46.092,00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  131.981,00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  55.774,00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  1.889.647,12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    238,13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             100,00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844093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54618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Flamengo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56.925,54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2.620,00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5,68%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7.162,00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5,43%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3.995,00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7,16%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70.702,54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3,74%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4,10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1,72%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3,54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126168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Bahia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56.403,99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3,41%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2.900,50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6,29%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6.626,50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5,02%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3.431,00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6,15%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69.361,99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4,68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3,50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165455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Botafogo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61.246,76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1.089,00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2,36%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4.917,00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3,73%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1.429,50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68.682,26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4,08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1,72%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3,44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13647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Atlético Mineiro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51.999,35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2.122,00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4,60%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4.922,00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3,73%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2.004,00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61.047,35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4,40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1,85%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3,09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961686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 err="1">
                          <a:effectLst/>
                          <a:latin typeface="Arial" panose="020B0604020202020204" pitchFamily="34" charset="0"/>
                        </a:rPr>
                        <a:t>Athletico</a:t>
                      </a:r>
                      <a:r>
                        <a:rPr lang="pt-BR" sz="800" b="1" i="0" u="none" strike="noStrike" dirty="0">
                          <a:effectLst/>
                          <a:latin typeface="Arial" panose="020B0604020202020204" pitchFamily="34" charset="0"/>
                        </a:rPr>
                        <a:t> Paranaense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52.825,89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1.080,50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5.139,00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3,89%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1.894,00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3,40%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60.939,39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3,84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1,61%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3,06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750119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Avaí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51.621,43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1.075,00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5.109,00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3,87%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2.632,00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4,72%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60.437,43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4,18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3,05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912488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Ceará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51.040,87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3,08%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1.613,50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3.712,50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2.069,00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58.435,87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3,09%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4,06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2,95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647450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Chapecoense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54.218,22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2.608,00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270,00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0,48%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57.096,22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3,02%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4,35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2,90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324871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CSA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46.727,98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1.337,00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4.744,50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2.656,50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4,76%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55.465,98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2,94%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4,06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2,81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471735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Cruzeiro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47.422,79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690,50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4.659,00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2.141,00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54.913,29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4,36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1,83%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2,80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707676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Fluminense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40.342,50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322,00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0,70%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6.879,50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5,21%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4.183,50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7,50%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51.727,50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4,46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1,87%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2,65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6010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Fortaleza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43.214,50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2,61%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1.685,00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3,66%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4.162,00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1.922,00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50.983,50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4,32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1,81%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2,61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467247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Grêmio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41.819,37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1.812,00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3.977,50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1.616,00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49.224,87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3,95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1,66%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2,51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789020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Goiás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42.098,56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1.248,00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3.664,00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2,78%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1.864,00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48.874,56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3,74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1,57%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       2,48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174976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Internacional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37.759,54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1.504,50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3,26%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3.000,50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1.125,00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43.389,54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4,04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2,24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137872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Palmeiras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38.049,21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1.061,00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3.143,00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1.097,00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43.350,21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3,58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2,22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304932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Santos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37.165,10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1.158,00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1.543,00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422,00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0,76%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40.288,10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3,88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2,08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443541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Corinthians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35.640,56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1.008,00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2.258,50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758,00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39.665,06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3,83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1,61%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2,05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446141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São Paulo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34.677,02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2,09%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777,00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3.058,50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710,00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39.222,52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2,08%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3,89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2,03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577431"/>
                  </a:ext>
                </a:extLst>
              </a:tr>
              <a:tr h="17527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effectLst/>
                          <a:latin typeface="Arial" panose="020B0604020202020204" pitchFamily="34" charset="0"/>
                        </a:rPr>
                        <a:t>Vasco da Gama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35.052,78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928,00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2.138,50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1,62%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579,00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1,04%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38.698,28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2,05%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      4,16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effectLst/>
                          <a:latin typeface="Arial" panose="020B0604020202020204" pitchFamily="34" charset="0"/>
                        </a:rPr>
                        <a:t>1,75%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2,02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296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50442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 do Tempo: Da Matriz aos Limites no </a:t>
            </a:r>
            <a:r>
              <a:rPr lang="pt-BR" dirty="0" err="1"/>
              <a:t>Simec</a:t>
            </a:r>
            <a:r>
              <a:rPr lang="pt-BR" dirty="0"/>
              <a:t> (Fase Interna)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766175" y="0"/>
            <a:ext cx="377825" cy="3730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11" y="4410159"/>
            <a:ext cx="2455705" cy="2040007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431652" y="733542"/>
            <a:ext cx="8460750" cy="2238257"/>
            <a:chOff x="431652" y="733542"/>
            <a:chExt cx="8460750" cy="2238257"/>
          </a:xfrm>
        </p:grpSpPr>
        <p:sp>
          <p:nvSpPr>
            <p:cNvPr id="6" name="Forma Livre 5"/>
            <p:cNvSpPr/>
            <p:nvPr/>
          </p:nvSpPr>
          <p:spPr>
            <a:xfrm>
              <a:off x="431652" y="733542"/>
              <a:ext cx="2963968" cy="1069582"/>
            </a:xfrm>
            <a:custGeom>
              <a:avLst/>
              <a:gdLst>
                <a:gd name="connsiteX0" fmla="*/ 0 w 2963968"/>
                <a:gd name="connsiteY0" fmla="*/ 0 h 1069582"/>
                <a:gd name="connsiteX1" fmla="*/ 2429177 w 2963968"/>
                <a:gd name="connsiteY1" fmla="*/ 0 h 1069582"/>
                <a:gd name="connsiteX2" fmla="*/ 2963968 w 2963968"/>
                <a:gd name="connsiteY2" fmla="*/ 534791 h 1069582"/>
                <a:gd name="connsiteX3" fmla="*/ 2429177 w 2963968"/>
                <a:gd name="connsiteY3" fmla="*/ 1069582 h 1069582"/>
                <a:gd name="connsiteX4" fmla="*/ 0 w 2963968"/>
                <a:gd name="connsiteY4" fmla="*/ 1069582 h 1069582"/>
                <a:gd name="connsiteX5" fmla="*/ 534791 w 2963968"/>
                <a:gd name="connsiteY5" fmla="*/ 534791 h 1069582"/>
                <a:gd name="connsiteX6" fmla="*/ 0 w 2963968"/>
                <a:gd name="connsiteY6" fmla="*/ 0 h 106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3968" h="1069582">
                  <a:moveTo>
                    <a:pt x="0" y="0"/>
                  </a:moveTo>
                  <a:lnTo>
                    <a:pt x="2429177" y="0"/>
                  </a:lnTo>
                  <a:lnTo>
                    <a:pt x="2963968" y="534791"/>
                  </a:lnTo>
                  <a:lnTo>
                    <a:pt x="2429177" y="1069582"/>
                  </a:lnTo>
                  <a:lnTo>
                    <a:pt x="0" y="1069582"/>
                  </a:lnTo>
                  <a:lnTo>
                    <a:pt x="534791" y="534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6805" tIns="37338" rIns="572129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Limite</a:t>
              </a:r>
              <a:endParaRPr lang="en-US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OCC 2018</a:t>
              </a:r>
              <a:endParaRPr lang="pt-BR" sz="2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431652" y="1936822"/>
              <a:ext cx="2371175" cy="1034977"/>
            </a:xfrm>
            <a:custGeom>
              <a:avLst/>
              <a:gdLst>
                <a:gd name="connsiteX0" fmla="*/ 0 w 2371175"/>
                <a:gd name="connsiteY0" fmla="*/ 0 h 1034977"/>
                <a:gd name="connsiteX1" fmla="*/ 2371175 w 2371175"/>
                <a:gd name="connsiteY1" fmla="*/ 0 h 1034977"/>
                <a:gd name="connsiteX2" fmla="*/ 2371175 w 2371175"/>
                <a:gd name="connsiteY2" fmla="*/ 1034977 h 1034977"/>
                <a:gd name="connsiteX3" fmla="*/ 0 w 2371175"/>
                <a:gd name="connsiteY3" fmla="*/ 1034977 h 1034977"/>
                <a:gd name="connsiteX4" fmla="*/ 0 w 2371175"/>
                <a:gd name="connsiteY4" fmla="*/ 0 h 103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1175" h="1034977">
                  <a:moveTo>
                    <a:pt x="0" y="0"/>
                  </a:moveTo>
                  <a:lnTo>
                    <a:pt x="2371175" y="0"/>
                  </a:lnTo>
                  <a:lnTo>
                    <a:pt x="2371175" y="1034977"/>
                  </a:lnTo>
                  <a:lnTo>
                    <a:pt x="0" y="10349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200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R$  3.062.524.748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200" kern="1200" dirty="0" err="1">
                  <a:solidFill>
                    <a:schemeClr val="bg1"/>
                  </a:solidFill>
                </a:rPr>
                <a:t>Sesu</a:t>
              </a:r>
              <a:r>
                <a:rPr lang="pt-BR" sz="2200" kern="1200" dirty="0">
                  <a:solidFill>
                    <a:schemeClr val="bg1"/>
                  </a:solidFill>
                </a:rPr>
                <a:t>/</a:t>
              </a:r>
              <a:r>
                <a:rPr lang="pt-BR" sz="2200" kern="1200" dirty="0" err="1">
                  <a:solidFill>
                    <a:schemeClr val="bg1"/>
                  </a:solidFill>
                </a:rPr>
                <a:t>Difes</a:t>
              </a:r>
              <a:r>
                <a:rPr lang="pt-BR" sz="2200" kern="1200" dirty="0">
                  <a:solidFill>
                    <a:schemeClr val="bg1"/>
                  </a:solidFill>
                </a:rPr>
                <a:t> fornece o </a:t>
              </a:r>
              <a:r>
                <a:rPr lang="pt-BR" sz="2200" b="1" kern="12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Limite OCC</a:t>
              </a:r>
              <a:r>
                <a:rPr lang="pt-BR" sz="2200" kern="1200" dirty="0">
                  <a:solidFill>
                    <a:schemeClr val="bg1"/>
                  </a:solidFill>
                </a:rPr>
                <a:t>; 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200" kern="1200" dirty="0" err="1">
                  <a:solidFill>
                    <a:schemeClr val="bg1"/>
                  </a:solidFill>
                </a:rPr>
                <a:t>Sesu</a:t>
              </a:r>
              <a:r>
                <a:rPr lang="pt-BR" sz="2200" kern="1200" dirty="0">
                  <a:solidFill>
                    <a:schemeClr val="bg1"/>
                  </a:solidFill>
                </a:rPr>
                <a:t>/</a:t>
              </a:r>
              <a:r>
                <a:rPr lang="pt-BR" sz="2200" kern="1200" dirty="0" err="1">
                  <a:solidFill>
                    <a:schemeClr val="bg1"/>
                  </a:solidFill>
                </a:rPr>
                <a:t>Dipes</a:t>
              </a:r>
              <a:r>
                <a:rPr lang="pt-BR" sz="2200" kern="1200" dirty="0">
                  <a:solidFill>
                    <a:schemeClr val="bg1"/>
                  </a:solidFill>
                </a:rPr>
                <a:t> fornece o PNAES, </a:t>
              </a:r>
              <a:r>
                <a:rPr lang="pt-BR" sz="2200" kern="1200" dirty="0" err="1">
                  <a:solidFill>
                    <a:schemeClr val="bg1"/>
                  </a:solidFill>
                </a:rPr>
                <a:t>Promissaes</a:t>
              </a:r>
              <a:r>
                <a:rPr lang="pt-BR" sz="2200" kern="1200" dirty="0">
                  <a:solidFill>
                    <a:schemeClr val="bg1"/>
                  </a:solidFill>
                </a:rPr>
                <a:t>, 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3180043" y="733542"/>
              <a:ext cx="2963968" cy="1069582"/>
            </a:xfrm>
            <a:custGeom>
              <a:avLst/>
              <a:gdLst>
                <a:gd name="connsiteX0" fmla="*/ 0 w 2963968"/>
                <a:gd name="connsiteY0" fmla="*/ 0 h 1069582"/>
                <a:gd name="connsiteX1" fmla="*/ 2429177 w 2963968"/>
                <a:gd name="connsiteY1" fmla="*/ 0 h 1069582"/>
                <a:gd name="connsiteX2" fmla="*/ 2963968 w 2963968"/>
                <a:gd name="connsiteY2" fmla="*/ 534791 h 1069582"/>
                <a:gd name="connsiteX3" fmla="*/ 2429177 w 2963968"/>
                <a:gd name="connsiteY3" fmla="*/ 1069582 h 1069582"/>
                <a:gd name="connsiteX4" fmla="*/ 0 w 2963968"/>
                <a:gd name="connsiteY4" fmla="*/ 1069582 h 1069582"/>
                <a:gd name="connsiteX5" fmla="*/ 534791 w 2963968"/>
                <a:gd name="connsiteY5" fmla="*/ 534791 h 1069582"/>
                <a:gd name="connsiteX6" fmla="*/ 0 w 2963968"/>
                <a:gd name="connsiteY6" fmla="*/ 0 h 106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3968" h="1069582">
                  <a:moveTo>
                    <a:pt x="0" y="0"/>
                  </a:moveTo>
                  <a:lnTo>
                    <a:pt x="2429177" y="0"/>
                  </a:lnTo>
                  <a:lnTo>
                    <a:pt x="2963968" y="534791"/>
                  </a:lnTo>
                  <a:lnTo>
                    <a:pt x="2429177" y="1069582"/>
                  </a:lnTo>
                  <a:lnTo>
                    <a:pt x="0" y="1069582"/>
                  </a:lnTo>
                  <a:lnTo>
                    <a:pt x="534791" y="534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7ECB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6805" tIns="37338" rIns="572129" bIns="3733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Equalização</a:t>
              </a:r>
              <a:r>
                <a:rPr lang="en-US" sz="2800" b="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OCC 2018</a:t>
              </a:r>
              <a:endParaRPr lang="pt-BR" sz="28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3180043" y="1936822"/>
              <a:ext cx="2371175" cy="1034977"/>
            </a:xfrm>
            <a:custGeom>
              <a:avLst/>
              <a:gdLst>
                <a:gd name="connsiteX0" fmla="*/ 0 w 2371175"/>
                <a:gd name="connsiteY0" fmla="*/ 0 h 1034977"/>
                <a:gd name="connsiteX1" fmla="*/ 2371175 w 2371175"/>
                <a:gd name="connsiteY1" fmla="*/ 0 h 1034977"/>
                <a:gd name="connsiteX2" fmla="*/ 2371175 w 2371175"/>
                <a:gd name="connsiteY2" fmla="*/ 1034977 h 1034977"/>
                <a:gd name="connsiteX3" fmla="*/ 0 w 2371175"/>
                <a:gd name="connsiteY3" fmla="*/ 1034977 h 1034977"/>
                <a:gd name="connsiteX4" fmla="*/ 0 w 2371175"/>
                <a:gd name="connsiteY4" fmla="*/ 0 h 103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1175" h="1034977">
                  <a:moveTo>
                    <a:pt x="0" y="0"/>
                  </a:moveTo>
                  <a:lnTo>
                    <a:pt x="2371175" y="0"/>
                  </a:lnTo>
                  <a:lnTo>
                    <a:pt x="2371175" y="1034977"/>
                  </a:lnTo>
                  <a:lnTo>
                    <a:pt x="0" y="10349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200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R$ 3.285.068.115 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200" kern="1200" dirty="0">
                  <a:solidFill>
                    <a:schemeClr val="bg1"/>
                  </a:solidFill>
                </a:rPr>
                <a:t>Avaliação dos Impactos;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200" kern="1200" dirty="0">
                  <a:solidFill>
                    <a:schemeClr val="bg1"/>
                  </a:solidFill>
                </a:rPr>
                <a:t>Dados Revisitados;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kern="1200" dirty="0" err="1">
                  <a:solidFill>
                    <a:schemeClr val="bg1"/>
                  </a:solidFill>
                </a:rPr>
                <a:t>Simulação</a:t>
              </a:r>
              <a:r>
                <a:rPr lang="en-US" sz="2200" kern="1200" dirty="0">
                  <a:solidFill>
                    <a:schemeClr val="bg1"/>
                  </a:solidFill>
                </a:rPr>
                <a:t> de </a:t>
              </a:r>
              <a:r>
                <a:rPr lang="en-US" sz="2200" kern="1200" dirty="0" err="1">
                  <a:solidFill>
                    <a:schemeClr val="bg1"/>
                  </a:solidFill>
                </a:rPr>
                <a:t>Cenários</a:t>
              </a:r>
              <a:r>
                <a:rPr lang="en-US" sz="2200" kern="1200" dirty="0">
                  <a:solidFill>
                    <a:schemeClr val="bg1"/>
                  </a:solidFill>
                </a:rPr>
                <a:t>;</a:t>
              </a:r>
              <a:endParaRPr lang="pt-BR" sz="2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5928434" y="733542"/>
              <a:ext cx="2963968" cy="1069582"/>
            </a:xfrm>
            <a:custGeom>
              <a:avLst/>
              <a:gdLst>
                <a:gd name="connsiteX0" fmla="*/ 0 w 2963968"/>
                <a:gd name="connsiteY0" fmla="*/ 0 h 1069582"/>
                <a:gd name="connsiteX1" fmla="*/ 2429177 w 2963968"/>
                <a:gd name="connsiteY1" fmla="*/ 0 h 1069582"/>
                <a:gd name="connsiteX2" fmla="*/ 2963968 w 2963968"/>
                <a:gd name="connsiteY2" fmla="*/ 534791 h 1069582"/>
                <a:gd name="connsiteX3" fmla="*/ 2429177 w 2963968"/>
                <a:gd name="connsiteY3" fmla="*/ 1069582 h 1069582"/>
                <a:gd name="connsiteX4" fmla="*/ 0 w 2963968"/>
                <a:gd name="connsiteY4" fmla="*/ 1069582 h 1069582"/>
                <a:gd name="connsiteX5" fmla="*/ 534791 w 2963968"/>
                <a:gd name="connsiteY5" fmla="*/ 534791 h 1069582"/>
                <a:gd name="connsiteX6" fmla="*/ 0 w 2963968"/>
                <a:gd name="connsiteY6" fmla="*/ 0 h 106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63968" h="1069582">
                  <a:moveTo>
                    <a:pt x="0" y="0"/>
                  </a:moveTo>
                  <a:lnTo>
                    <a:pt x="2429177" y="0"/>
                  </a:lnTo>
                  <a:lnTo>
                    <a:pt x="2963968" y="534791"/>
                  </a:lnTo>
                  <a:lnTo>
                    <a:pt x="2429177" y="1069582"/>
                  </a:lnTo>
                  <a:lnTo>
                    <a:pt x="0" y="1069582"/>
                  </a:lnTo>
                  <a:lnTo>
                    <a:pt x="534791" y="5347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0803" tIns="32004" rIns="566795" bIns="3200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Limites</a:t>
              </a:r>
              <a:r>
                <a:rPr lang="en-US" sz="2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Fornecidos</a:t>
              </a:r>
              <a:r>
                <a:rPr lang="en-US" sz="2400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no SIMEC</a:t>
              </a:r>
              <a:endParaRPr lang="pt-BR" sz="24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tângulo 6"/>
          <p:cNvSpPr/>
          <p:nvPr/>
        </p:nvSpPr>
        <p:spPr>
          <a:xfrm>
            <a:off x="6106388" y="1849697"/>
            <a:ext cx="2493327" cy="1971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dirty="0" err="1">
                <a:solidFill>
                  <a:schemeClr val="bg1"/>
                </a:solidFill>
              </a:rPr>
              <a:t>Preenchimento</a:t>
            </a:r>
            <a:r>
              <a:rPr lang="en-US" sz="2200" dirty="0">
                <a:solidFill>
                  <a:schemeClr val="bg1"/>
                </a:solidFill>
              </a:rPr>
              <a:t> dos dados das </a:t>
            </a:r>
            <a:r>
              <a:rPr lang="en-US" sz="2200" dirty="0" err="1">
                <a:solidFill>
                  <a:schemeClr val="bg1"/>
                </a:solidFill>
              </a:rPr>
              <a:t>Orçamentários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pelas</a:t>
            </a:r>
            <a:r>
              <a:rPr lang="en-US" sz="2200" dirty="0">
                <a:solidFill>
                  <a:schemeClr val="bg1"/>
                </a:solidFill>
              </a:rPr>
              <a:t> IFES;</a:t>
            </a: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dirty="0" err="1">
                <a:solidFill>
                  <a:schemeClr val="bg1"/>
                </a:solidFill>
              </a:rPr>
              <a:t>Encaminhamento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ao</a:t>
            </a:r>
            <a:r>
              <a:rPr lang="en-US" sz="2200" dirty="0">
                <a:solidFill>
                  <a:schemeClr val="bg1"/>
                </a:solidFill>
              </a:rPr>
              <a:t> MEC;</a:t>
            </a:r>
            <a:endParaRPr lang="pt-B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8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Descrição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321951"/>
              </p:ext>
            </p:extLst>
          </p:nvPr>
        </p:nvGraphicFramePr>
        <p:xfrm>
          <a:off x="254000" y="494393"/>
          <a:ext cx="8027880" cy="5992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4922">
                  <a:extLst>
                    <a:ext uri="{9D8B030D-6E8A-4147-A177-3AD203B41FA5}">
                      <a16:colId xmlns:a16="http://schemas.microsoft.com/office/drawing/2014/main" val="2210893696"/>
                    </a:ext>
                  </a:extLst>
                </a:gridCol>
                <a:gridCol w="2110757">
                  <a:extLst>
                    <a:ext uri="{9D8B030D-6E8A-4147-A177-3AD203B41FA5}">
                      <a16:colId xmlns:a16="http://schemas.microsoft.com/office/drawing/2014/main" val="3452572680"/>
                    </a:ext>
                  </a:extLst>
                </a:gridCol>
                <a:gridCol w="1212201">
                  <a:extLst>
                    <a:ext uri="{9D8B030D-6E8A-4147-A177-3AD203B41FA5}">
                      <a16:colId xmlns:a16="http://schemas.microsoft.com/office/drawing/2014/main" val="2675631423"/>
                    </a:ext>
                  </a:extLst>
                </a:gridCol>
              </a:tblGrid>
              <a:tr h="168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Descrição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Valor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Articulador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843561"/>
                  </a:ext>
                </a:extLst>
              </a:tr>
              <a:tr h="2591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Matriz OCC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3.366.005.818,00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Comissão de Modelos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1563776489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Ação 4002 - Assistência ao Estudante de Ensino Superior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1.040.343.237,00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Fonaprace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85923101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Recursos de Custeio do Reuni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    788.822.365,00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MEC/Sesu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3640685605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Receita de Arrecadação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    747.523.699,00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SPO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1700825113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Investimento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    187.500.000,00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MEC/Sesu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3354460444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PASEP Universidades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      84.018.792,00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SPO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832142940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Escolas Técnicas das Universidades Federais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      76.481.344,00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MEC/Sesu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94358347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Projetos Específicos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      60.082.700,00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MEC/Sesu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3710677299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Rendimento de Convênios com Estados e Municípios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      38.039.616,00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SPO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2007531620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Arrecadação de convênios com Estados e Municípios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      36.241.839,00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SPO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1671306652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Hospitais Veterinários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      13.199.726,00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Fordhov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2648764623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Colégios de Aplicação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      10.954.789,00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MEC/Sesu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3247892142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err="1">
                          <a:effectLst/>
                        </a:rPr>
                        <a:t>Promisaes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            5.993.592,00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MEC/</a:t>
                      </a:r>
                      <a:r>
                        <a:rPr lang="pt-BR" sz="1600" u="none" strike="noStrike" dirty="0" err="1">
                          <a:effectLst/>
                        </a:rPr>
                        <a:t>Sesu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1075071709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Programa Incluir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         5.648.001,00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MEC/Sesu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827525070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Idioma sem fronteiras (ISF)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         3.180.000,00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MEC/Sesu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1917883665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FONTE 63 - ESF 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         1.365.884,00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SPO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4237563051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FONTE 96 - ESF 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         1.000.000,00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SPO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/>
                </a:tc>
                <a:extLst>
                  <a:ext uri="{0D108BD9-81ED-4DB2-BD59-A6C34878D82A}">
                    <a16:rowId xmlns:a16="http://schemas.microsoft.com/office/drawing/2014/main" val="1925196930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          6.466.401.402,00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22" marR="8422" marT="8422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726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88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50442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 do Tempo: Do </a:t>
            </a:r>
            <a:r>
              <a:rPr lang="pt-BR" dirty="0" err="1"/>
              <a:t>Simec</a:t>
            </a:r>
            <a:r>
              <a:rPr lang="pt-BR" dirty="0"/>
              <a:t> à LOA2018 (Fase Externa)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766175" y="0"/>
            <a:ext cx="377825" cy="3730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04" y="5483360"/>
            <a:ext cx="1436148" cy="1193039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/>
          </p:nvPr>
        </p:nvGraphicFramePr>
        <p:xfrm>
          <a:off x="420688" y="3740117"/>
          <a:ext cx="8482680" cy="279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a 12"/>
          <p:cNvGraphicFramePr/>
          <p:nvPr>
            <p:extLst/>
          </p:nvPr>
        </p:nvGraphicFramePr>
        <p:xfrm>
          <a:off x="420688" y="515326"/>
          <a:ext cx="8482680" cy="351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11424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50442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Censo</a:t>
            </a:r>
            <a:r>
              <a:rPr lang="en-US" dirty="0"/>
              <a:t> da </a:t>
            </a:r>
            <a:r>
              <a:rPr lang="en-US" dirty="0" err="1"/>
              <a:t>Educação</a:t>
            </a:r>
            <a:r>
              <a:rPr lang="en-US" dirty="0"/>
              <a:t> Superior – </a:t>
            </a:r>
            <a:r>
              <a:rPr lang="en-US" dirty="0" err="1"/>
              <a:t>Apuração</a:t>
            </a:r>
            <a:r>
              <a:rPr lang="en-US" dirty="0"/>
              <a:t> da </a:t>
            </a:r>
            <a:r>
              <a:rPr lang="en-US" dirty="0" err="1"/>
              <a:t>Matriz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766175" y="0"/>
            <a:ext cx="377825" cy="3730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36766032"/>
              </p:ext>
            </p:extLst>
          </p:nvPr>
        </p:nvGraphicFramePr>
        <p:xfrm>
          <a:off x="569912" y="587747"/>
          <a:ext cx="8312831" cy="4604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501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50442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Censo</a:t>
            </a:r>
            <a:r>
              <a:rPr lang="en-US" dirty="0"/>
              <a:t> da </a:t>
            </a:r>
            <a:r>
              <a:rPr lang="en-US" dirty="0" err="1"/>
              <a:t>Educação</a:t>
            </a:r>
            <a:r>
              <a:rPr lang="en-US" dirty="0"/>
              <a:t> Superior – </a:t>
            </a:r>
            <a:r>
              <a:rPr lang="en-US" dirty="0" err="1"/>
              <a:t>Apuração</a:t>
            </a:r>
            <a:r>
              <a:rPr lang="en-US" dirty="0"/>
              <a:t> da </a:t>
            </a:r>
            <a:r>
              <a:rPr lang="en-US" dirty="0" err="1"/>
              <a:t>Matriz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766175" y="0"/>
            <a:ext cx="377825" cy="3730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81334344"/>
              </p:ext>
            </p:extLst>
          </p:nvPr>
        </p:nvGraphicFramePr>
        <p:xfrm>
          <a:off x="569912" y="587747"/>
          <a:ext cx="8312831" cy="308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0507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50442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Censo</a:t>
            </a:r>
            <a:r>
              <a:rPr lang="en-US" dirty="0"/>
              <a:t> da </a:t>
            </a:r>
            <a:r>
              <a:rPr lang="en-US" dirty="0" err="1"/>
              <a:t>Educação</a:t>
            </a:r>
            <a:r>
              <a:rPr lang="en-US" dirty="0"/>
              <a:t> Superior – </a:t>
            </a:r>
            <a:r>
              <a:rPr lang="en-US" dirty="0" err="1"/>
              <a:t>Apuração</a:t>
            </a:r>
            <a:r>
              <a:rPr lang="en-US" dirty="0"/>
              <a:t> da </a:t>
            </a:r>
            <a:r>
              <a:rPr lang="en-US" dirty="0" err="1"/>
              <a:t>Matriz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766175" y="0"/>
            <a:ext cx="377825" cy="3730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03268194"/>
              </p:ext>
            </p:extLst>
          </p:nvPr>
        </p:nvGraphicFramePr>
        <p:xfrm>
          <a:off x="569912" y="587747"/>
          <a:ext cx="8004175" cy="3222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9056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50442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Censo</a:t>
            </a:r>
            <a:r>
              <a:rPr lang="en-US" dirty="0"/>
              <a:t> da </a:t>
            </a:r>
            <a:r>
              <a:rPr lang="en-US" dirty="0" err="1"/>
              <a:t>Educação</a:t>
            </a:r>
            <a:r>
              <a:rPr lang="en-US" dirty="0"/>
              <a:t> Superior – </a:t>
            </a:r>
            <a:r>
              <a:rPr lang="en-US" dirty="0" err="1"/>
              <a:t>Apuração</a:t>
            </a:r>
            <a:r>
              <a:rPr lang="en-US" dirty="0"/>
              <a:t> da </a:t>
            </a:r>
            <a:r>
              <a:rPr lang="en-US" dirty="0" err="1"/>
              <a:t>Matriz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766175" y="0"/>
            <a:ext cx="377825" cy="3730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09669975"/>
              </p:ext>
            </p:extLst>
          </p:nvPr>
        </p:nvGraphicFramePr>
        <p:xfrm>
          <a:off x="569912" y="587746"/>
          <a:ext cx="8004175" cy="251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8771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de </a:t>
            </a:r>
            <a:r>
              <a:rPr lang="en-US" dirty="0" err="1"/>
              <a:t>Alunos</a:t>
            </a:r>
            <a:r>
              <a:rPr lang="en-US" dirty="0"/>
              <a:t> </a:t>
            </a:r>
            <a:r>
              <a:rPr lang="en-US" dirty="0" err="1"/>
              <a:t>Equivalentes</a:t>
            </a:r>
            <a:r>
              <a:rPr lang="en-US" dirty="0"/>
              <a:t> de </a:t>
            </a:r>
            <a:r>
              <a:rPr lang="en-US" dirty="0" err="1"/>
              <a:t>Graduação</a:t>
            </a:r>
            <a:r>
              <a:rPr lang="en-US" dirty="0"/>
              <a:t> (TAEG)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766175" y="0"/>
            <a:ext cx="377825" cy="373063"/>
          </a:xfrm>
        </p:spPr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6253" t="36518" b="8390"/>
          <a:stretch/>
        </p:blipFill>
        <p:spPr>
          <a:xfrm>
            <a:off x="446314" y="2362201"/>
            <a:ext cx="8447314" cy="4005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72142" y="603437"/>
                <a:ext cx="8621486" cy="1481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𝑇𝐴𝐸𝐺</m:t>
                          </m:r>
                        </m:e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pt-BR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𝑁𝐴𝐶𝐺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pt-BR" sz="2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pt-B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pt-BR" sz="24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𝑁𝐴𝐶𝐺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pt-BR" sz="24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𝑃𝐺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𝐷𝐺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𝐵𝑇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𝐵𝐹𝑆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42" y="603437"/>
                <a:ext cx="8621486" cy="14818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294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50442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200" dirty="0"/>
              <a:t>Classificação Padrão dos cursos de Graduação: </a:t>
            </a:r>
            <a:r>
              <a:rPr lang="pt-BR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Matriz OCC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766175" y="0"/>
            <a:ext cx="377825" cy="373063"/>
          </a:xfrm>
        </p:spPr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340754"/>
              </p:ext>
            </p:extLst>
          </p:nvPr>
        </p:nvGraphicFramePr>
        <p:xfrm>
          <a:off x="707865" y="469903"/>
          <a:ext cx="7728270" cy="6324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804">
                  <a:extLst>
                    <a:ext uri="{9D8B030D-6E8A-4147-A177-3AD203B41FA5}">
                      <a16:colId xmlns:a16="http://schemas.microsoft.com/office/drawing/2014/main" val="2094780539"/>
                    </a:ext>
                  </a:extLst>
                </a:gridCol>
                <a:gridCol w="504597">
                  <a:extLst>
                    <a:ext uri="{9D8B030D-6E8A-4147-A177-3AD203B41FA5}">
                      <a16:colId xmlns:a16="http://schemas.microsoft.com/office/drawing/2014/main" val="703781517"/>
                    </a:ext>
                  </a:extLst>
                </a:gridCol>
                <a:gridCol w="1138041">
                  <a:extLst>
                    <a:ext uri="{9D8B030D-6E8A-4147-A177-3AD203B41FA5}">
                      <a16:colId xmlns:a16="http://schemas.microsoft.com/office/drawing/2014/main" val="1588752086"/>
                    </a:ext>
                  </a:extLst>
                </a:gridCol>
                <a:gridCol w="2703245">
                  <a:extLst>
                    <a:ext uri="{9D8B030D-6E8A-4147-A177-3AD203B41FA5}">
                      <a16:colId xmlns:a16="http://schemas.microsoft.com/office/drawing/2014/main" val="2822443550"/>
                    </a:ext>
                  </a:extLst>
                </a:gridCol>
                <a:gridCol w="1574089">
                  <a:extLst>
                    <a:ext uri="{9D8B030D-6E8A-4147-A177-3AD203B41FA5}">
                      <a16:colId xmlns:a16="http://schemas.microsoft.com/office/drawing/2014/main" val="4268449492"/>
                    </a:ext>
                  </a:extLst>
                </a:gridCol>
                <a:gridCol w="1208494">
                  <a:extLst>
                    <a:ext uri="{9D8B030D-6E8A-4147-A177-3AD203B41FA5}">
                      <a16:colId xmlns:a16="http://schemas.microsoft.com/office/drawing/2014/main" val="562281501"/>
                    </a:ext>
                  </a:extLst>
                </a:gridCol>
              </a:tblGrid>
              <a:tr h="473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Grupo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Área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Peso do Grupo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Descrição da Área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Retenção Padrão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Duração Padrão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 anchor="ctr"/>
                </a:tc>
                <a:extLst>
                  <a:ext uri="{0D108BD9-81ED-4DB2-BD59-A6C34878D82A}">
                    <a16:rowId xmlns:a16="http://schemas.microsoft.com/office/drawing/2014/main" val="2206165859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CS1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4,50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Medicina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0,065000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3102500477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CS2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4,50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Veterinária, Odontologia, Zootecnia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0,065000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1135137262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TE2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Terminalidade BI2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0,100000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2588066325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CS3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Nutrição, Farmácia, Gastronomia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0,066000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987961730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A2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Ciências Agrárias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0,050000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74147795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CET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Ciências Exatas e da Terra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0,132500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2095791293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CB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Ciências Biológicas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0,125000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3021715268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ENG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Engenharias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0,082000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1174229525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TEC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Tecnólogos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0,082000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3600079281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BI2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Bacharelado Interdisciplinar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0,100000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3462023578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GEOL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2,00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Geologia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0,132500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FF0000"/>
                          </a:solidFill>
                          <a:effectLst/>
                        </a:rPr>
                        <a:t>5,00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992445026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TE3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1,50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Terminalidade BI3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0,100000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896830697"/>
                  </a:ext>
                </a:extLst>
              </a:tr>
              <a:tr h="600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CS4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1,50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Enfermagem, Fisioterapia, Fonoaudiologia, Educação Física, Terapia Ocupacional, Saúde Coletiva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0,066000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3400914474"/>
                  </a:ext>
                </a:extLst>
              </a:tr>
              <a:tr h="397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CE1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1,50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Ciências Exatas – Matemática e Estatística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0,132500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2653589796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1,50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Artes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0,115000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702880672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CE2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1,50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Ciências Exatas - Computação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0,132500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2022049177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1,50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Música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0,115000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3999557121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CSC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1,50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Arquitetura/Urbanismo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0,120000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977579578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BI3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1,50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Bacharelado Interdisciplinar 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0,100000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1959349220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CH2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Formação de Professor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0,100000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83837594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TE4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Terminalidade BI4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0,100000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2,00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3058256043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CSB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Direito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0,120000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2527578772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CH1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Psicologia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0,100000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3892327391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BI4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Bacharelado Interdisciplinar  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0,100000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4274748138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LL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Lingüística e Letras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0,115000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2567068877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CH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Ciências Humanas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0,100000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1318563769"/>
                  </a:ext>
                </a:extLst>
              </a:tr>
              <a:tr h="194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CSA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1,00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Ciências Sociais Aplicadas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0,120000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4,00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49" marR="68549" marT="0" marB="0"/>
                </a:tc>
                <a:extLst>
                  <a:ext uri="{0D108BD9-81ED-4DB2-BD59-A6C34878D82A}">
                    <a16:rowId xmlns:a16="http://schemas.microsoft.com/office/drawing/2014/main" val="2902292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57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2532"/>
            <a:ext cx="9144000" cy="648546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modelos da Comissão de Modelos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0" y="326490"/>
            <a:ext cx="5372101" cy="6531510"/>
          </a:xfrm>
          <a:prstGeom prst="rect">
            <a:avLst/>
          </a:prstGeom>
          <a:solidFill>
            <a:schemeClr val="accent5">
              <a:lumMod val="5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20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465385"/>
              </p:ext>
            </p:extLst>
          </p:nvPr>
        </p:nvGraphicFramePr>
        <p:xfrm>
          <a:off x="249410" y="610435"/>
          <a:ext cx="4873279" cy="5960745"/>
        </p:xfrm>
        <a:graphic>
          <a:graphicData uri="http://schemas.openxmlformats.org/drawingml/2006/table">
            <a:tbl>
              <a:tblPr/>
              <a:tblGrid>
                <a:gridCol w="4873279">
                  <a:extLst>
                    <a:ext uri="{9D8B030D-6E8A-4147-A177-3AD203B41FA5}">
                      <a16:colId xmlns:a16="http://schemas.microsoft.com/office/drawing/2014/main" val="164003968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Centro-Oeste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5031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Denise </a:t>
                      </a:r>
                      <a:r>
                        <a:rPr lang="pt-BR" sz="18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Imbroisi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–</a:t>
                      </a:r>
                      <a:r>
                        <a:rPr lang="pt-BR" sz="1800" b="0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UNB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4223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Dulce Maria Tristão – UFMS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677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(Vago)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483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Nordeste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809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Camilo </a:t>
                      </a:r>
                      <a:r>
                        <a:rPr lang="pt-BR" sz="18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Allyson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Simões de Farias – UFCG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6774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Carolina Guimarães Raposo – UFRPE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207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Poty Rodrigues de Lucena – UFOB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0519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Norte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799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Raquel Trindade Borges – UFPA</a:t>
                      </a:r>
                      <a:endParaRPr lang="pt-BR" sz="1800" b="0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186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Lucas França – </a:t>
                      </a:r>
                      <a:r>
                        <a:rPr lang="pt-BR" sz="1800" b="0" i="0" u="none" strike="noStrike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Unifesspa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236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Silvana </a:t>
                      </a:r>
                      <a:r>
                        <a:rPr lang="pt-BR" sz="18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Rossy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– UFRA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9294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Sudeste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507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Anilton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Salles Garcia –</a:t>
                      </a:r>
                      <a:r>
                        <a:rPr lang="pt-BR" sz="1800" b="0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UFES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4664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Darizon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Alves de Andrade – UFU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151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Jailton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Gonçalves Francisco – UFF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379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Tânia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Mara Francisco - </a:t>
                      </a:r>
                      <a:r>
                        <a:rPr lang="en-US" sz="18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Unifesp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820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Sul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9950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Hélio </a:t>
                      </a:r>
                      <a:r>
                        <a:rPr lang="pt-BR" sz="18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Henkin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– UFRGS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3445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Mozart Tavares Martins Filho – FURG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989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Vilson </a:t>
                      </a:r>
                      <a:r>
                        <a:rPr lang="pt-BR" sz="18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Ongaratto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 – UTFPR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890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325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Temporalidade</a:t>
            </a:r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0" y="957943"/>
            <a:ext cx="8854300" cy="21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19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7FDA0-1BB6-4839-ADFD-F2F297C333F0}" type="slidenum">
              <a:rPr kumimoji="0" lang="pt-BR" alt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468312" y="1830785"/>
            <a:ext cx="8064127" cy="4681115"/>
          </a:xfrm>
        </p:spPr>
        <p:txBody>
          <a:bodyPr/>
          <a:lstStyle/>
          <a:p>
            <a:r>
              <a:rPr lang="pt-BR" altLang="pt-BR" b="1" dirty="0"/>
              <a:t>Parâmetros que compõem a formulação do Aluno Equivalente de Graduação</a:t>
            </a:r>
            <a:r>
              <a:rPr lang="pt-BR" sz="3000" dirty="0"/>
              <a:t> </a:t>
            </a:r>
          </a:p>
          <a:p>
            <a:endParaRPr lang="pt-BR" sz="600" dirty="0"/>
          </a:p>
          <a:p>
            <a:pPr lvl="1"/>
            <a:r>
              <a:rPr lang="pt-BR" sz="2800" dirty="0"/>
              <a:t>Alunos Diplomados </a:t>
            </a:r>
          </a:p>
          <a:p>
            <a:pPr lvl="1"/>
            <a:r>
              <a:rPr lang="pt-BR" sz="2800" dirty="0"/>
              <a:t>Alunos Ingressantes</a:t>
            </a:r>
          </a:p>
          <a:p>
            <a:pPr lvl="1"/>
            <a:r>
              <a:rPr lang="pt-BR" sz="2800" dirty="0"/>
              <a:t>Duração Padrão dos cursos</a:t>
            </a:r>
          </a:p>
          <a:p>
            <a:pPr lvl="1"/>
            <a:r>
              <a:rPr lang="pt-BR" sz="2800" dirty="0"/>
              <a:t>Peso do Grupo dos cursos</a:t>
            </a:r>
          </a:p>
          <a:p>
            <a:pPr lvl="1"/>
            <a:r>
              <a:rPr lang="pt-BR" sz="2800" dirty="0"/>
              <a:t>Fator de Retenção</a:t>
            </a:r>
          </a:p>
          <a:p>
            <a:pPr lvl="1"/>
            <a:r>
              <a:rPr lang="pt-BR" sz="2800" dirty="0"/>
              <a:t>Bônus Fora de Sede</a:t>
            </a:r>
          </a:p>
          <a:p>
            <a:pPr lvl="1"/>
            <a:r>
              <a:rPr lang="pt-BR" sz="2800" dirty="0"/>
              <a:t>Bônus por Turno Noturno</a:t>
            </a:r>
          </a:p>
          <a:p>
            <a:pPr lvl="1"/>
            <a:endParaRPr lang="pt-BR" dirty="0"/>
          </a:p>
          <a:p>
            <a:pPr lvl="1"/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375280" y="4941168"/>
            <a:ext cx="1944216" cy="715089"/>
          </a:xfrm>
          <a:prstGeom prst="roundRect">
            <a:avLst/>
          </a:prstGeom>
          <a:solidFill>
            <a:srgbClr val="FFE2C5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Indutores de Políticas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267268" y="2996952"/>
            <a:ext cx="2160240" cy="1328023"/>
          </a:xfrm>
          <a:prstGeom prst="roundRect">
            <a:avLst/>
          </a:prstGeom>
          <a:solidFill>
            <a:srgbClr val="FFE2C5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Parâmetros Auditáveis, Mensuráveis e Objetivos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dirty="0"/>
              <a:t>Matriz OCC: os cursos na Matriz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7739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8" name="Object 8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752475" y="4005263"/>
          <a:ext cx="7866063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ção" r:id="rId3" imgW="6553080" imgH="2108160" progId="Equation.3">
                  <p:embed/>
                </p:oleObj>
              </mc:Choice>
              <mc:Fallback>
                <p:oleObj name="Equação" r:id="rId3" imgW="6553080" imgH="2108160" progId="Equation.3">
                  <p:embed/>
                  <p:pic>
                    <p:nvPicPr>
                      <p:cNvPr id="317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4005263"/>
                        <a:ext cx="7866063" cy="2530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2124075" y="1989138"/>
          <a:ext cx="48768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ção" r:id="rId5" imgW="2070000" imgH="685800" progId="Equation.3">
                  <p:embed/>
                </p:oleObj>
              </mc:Choice>
              <mc:Fallback>
                <p:oleObj name="Equação" r:id="rId5" imgW="2070000" imgH="685800" progId="Equation.3">
                  <p:embed/>
                  <p:pic>
                    <p:nvPicPr>
                      <p:cNvPr id="317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989138"/>
                        <a:ext cx="4876800" cy="161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 bwMode="auto">
          <a:xfrm>
            <a:off x="2288232" y="188640"/>
            <a:ext cx="65086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Matriz OCC – Fórmula Geral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1475656" y="1832124"/>
            <a:ext cx="6120680" cy="936104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2051720" y="1916832"/>
            <a:ext cx="1224136" cy="648072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395536" y="3966964"/>
            <a:ext cx="6480720" cy="504056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0" name="Conector de seta reta 9"/>
          <p:cNvCxnSpPr>
            <a:stCxn id="5" idx="2"/>
          </p:cNvCxnSpPr>
          <p:nvPr/>
        </p:nvCxnSpPr>
        <p:spPr bwMode="auto">
          <a:xfrm flipH="1">
            <a:off x="1835696" y="2564904"/>
            <a:ext cx="828092" cy="14020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tângulo de cantos arredondados 14"/>
          <p:cNvSpPr/>
          <p:nvPr/>
        </p:nvSpPr>
        <p:spPr bwMode="auto">
          <a:xfrm>
            <a:off x="3554636" y="1916832"/>
            <a:ext cx="1665436" cy="648072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Retângulo de cantos arredondados 15"/>
          <p:cNvSpPr/>
          <p:nvPr/>
        </p:nvSpPr>
        <p:spPr bwMode="auto">
          <a:xfrm>
            <a:off x="395535" y="4471020"/>
            <a:ext cx="8401391" cy="451036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7" name="Conector de seta reta 16"/>
          <p:cNvCxnSpPr>
            <a:stCxn id="15" idx="2"/>
          </p:cNvCxnSpPr>
          <p:nvPr/>
        </p:nvCxnSpPr>
        <p:spPr bwMode="auto">
          <a:xfrm flipH="1">
            <a:off x="2987824" y="2564904"/>
            <a:ext cx="1399530" cy="19061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tângulo de cantos arredondados 21"/>
          <p:cNvSpPr/>
          <p:nvPr/>
        </p:nvSpPr>
        <p:spPr bwMode="auto">
          <a:xfrm>
            <a:off x="5464207" y="1916832"/>
            <a:ext cx="1522157" cy="648072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" name="Retângulo de cantos arredondados 22"/>
          <p:cNvSpPr/>
          <p:nvPr/>
        </p:nvSpPr>
        <p:spPr bwMode="auto">
          <a:xfrm>
            <a:off x="395535" y="4922056"/>
            <a:ext cx="8280922" cy="463736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24" name="Conector de seta reta 23"/>
          <p:cNvCxnSpPr>
            <a:stCxn id="22" idx="2"/>
          </p:cNvCxnSpPr>
          <p:nvPr/>
        </p:nvCxnSpPr>
        <p:spPr bwMode="auto">
          <a:xfrm flipH="1">
            <a:off x="3995936" y="2564904"/>
            <a:ext cx="2229350" cy="23571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tângulo de cantos arredondados 30"/>
          <p:cNvSpPr/>
          <p:nvPr/>
        </p:nvSpPr>
        <p:spPr bwMode="auto">
          <a:xfrm>
            <a:off x="3564497" y="1916832"/>
            <a:ext cx="1665436" cy="648072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2" name="Retângulo de cantos arredondados 31"/>
          <p:cNvSpPr/>
          <p:nvPr/>
        </p:nvSpPr>
        <p:spPr bwMode="auto">
          <a:xfrm>
            <a:off x="611559" y="6072770"/>
            <a:ext cx="1152129" cy="451036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3" name="Conector de seta reta 32"/>
          <p:cNvCxnSpPr>
            <a:stCxn id="31" idx="2"/>
          </p:cNvCxnSpPr>
          <p:nvPr/>
        </p:nvCxnSpPr>
        <p:spPr bwMode="auto">
          <a:xfrm flipH="1">
            <a:off x="1187624" y="2564904"/>
            <a:ext cx="3209591" cy="35078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etângulo de cantos arredondados 34"/>
          <p:cNvSpPr/>
          <p:nvPr/>
        </p:nvSpPr>
        <p:spPr bwMode="auto">
          <a:xfrm>
            <a:off x="5491957" y="1916832"/>
            <a:ext cx="1522157" cy="648072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6" name="Retângulo de cantos arredondados 35"/>
          <p:cNvSpPr/>
          <p:nvPr/>
        </p:nvSpPr>
        <p:spPr bwMode="auto">
          <a:xfrm>
            <a:off x="1835696" y="6060070"/>
            <a:ext cx="1080120" cy="463736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7" name="Conector de seta reta 36"/>
          <p:cNvCxnSpPr>
            <a:stCxn id="35" idx="2"/>
          </p:cNvCxnSpPr>
          <p:nvPr/>
        </p:nvCxnSpPr>
        <p:spPr bwMode="auto">
          <a:xfrm flipH="1">
            <a:off x="2288232" y="2564904"/>
            <a:ext cx="3964804" cy="34951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967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23" grpId="0" animBg="1"/>
      <p:bldP spid="23" grpId="1" animBg="1"/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342719" y="4291000"/>
          <a:ext cx="8454208" cy="1832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ção" r:id="rId3" imgW="4394200" imgH="952500" progId="Equation.3">
                  <p:embed/>
                </p:oleObj>
              </mc:Choice>
              <mc:Fallback>
                <p:oleObj name="Equação" r:id="rId3" imgW="4394200" imgH="952500" progId="Equation.3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19" y="4291000"/>
                        <a:ext cx="8454208" cy="18325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824163" y="1989138"/>
          <a:ext cx="3017837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ção" r:id="rId5" imgW="1193800" imgH="673100" progId="Equation.3">
                  <p:embed/>
                </p:oleObj>
              </mc:Choice>
              <mc:Fallback>
                <p:oleObj name="Equação" r:id="rId5" imgW="1193800" imgH="673100" progId="Equation.3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1989138"/>
                        <a:ext cx="3017837" cy="170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2288232" y="188640"/>
            <a:ext cx="65086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Matriz OCC – Total de Alunos Equivalentes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2797200" y="2240868"/>
            <a:ext cx="1224136" cy="648072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323527" y="4278300"/>
            <a:ext cx="8473399" cy="504056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8" name="Conector de seta reta 7"/>
          <p:cNvCxnSpPr>
            <a:stCxn id="5" idx="2"/>
          </p:cNvCxnSpPr>
          <p:nvPr/>
        </p:nvCxnSpPr>
        <p:spPr bwMode="auto">
          <a:xfrm flipH="1">
            <a:off x="2581176" y="2888940"/>
            <a:ext cx="828092" cy="14020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tângulo de cantos arredondados 12"/>
          <p:cNvSpPr/>
          <p:nvPr/>
        </p:nvSpPr>
        <p:spPr bwMode="auto">
          <a:xfrm>
            <a:off x="4331196" y="2014240"/>
            <a:ext cx="1440160" cy="51626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288254" y="4769656"/>
            <a:ext cx="5579889" cy="446844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5" name="Conector de seta reta 14"/>
          <p:cNvCxnSpPr>
            <a:stCxn id="13" idx="2"/>
          </p:cNvCxnSpPr>
          <p:nvPr/>
        </p:nvCxnSpPr>
        <p:spPr bwMode="auto">
          <a:xfrm flipH="1">
            <a:off x="2051720" y="2530500"/>
            <a:ext cx="2999556" cy="22518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tângulo de cantos arredondados 16"/>
          <p:cNvSpPr/>
          <p:nvPr/>
        </p:nvSpPr>
        <p:spPr bwMode="auto">
          <a:xfrm>
            <a:off x="4331197" y="2641104"/>
            <a:ext cx="1440160" cy="1015324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Retângulo de cantos arredondados 17"/>
          <p:cNvSpPr/>
          <p:nvPr/>
        </p:nvSpPr>
        <p:spPr bwMode="auto">
          <a:xfrm>
            <a:off x="323527" y="5306640"/>
            <a:ext cx="7128793" cy="82142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9" name="Conector de seta reta 18"/>
          <p:cNvCxnSpPr>
            <a:stCxn id="17" idx="2"/>
          </p:cNvCxnSpPr>
          <p:nvPr/>
        </p:nvCxnSpPr>
        <p:spPr bwMode="auto">
          <a:xfrm flipH="1">
            <a:off x="2581176" y="3656428"/>
            <a:ext cx="2470101" cy="16502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5062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414225" y="3693790"/>
          <a:ext cx="8478255" cy="239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cuación" r:id="rId3" imgW="4305240" imgH="1218960" progId="Equation.3">
                  <p:embed/>
                </p:oleObj>
              </mc:Choice>
              <mc:Fallback>
                <p:oleObj name="Ecuación" r:id="rId3" imgW="4305240" imgH="1218960" progId="Equation.3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225" y="3693790"/>
                        <a:ext cx="8478255" cy="23995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95536" y="2253878"/>
          <a:ext cx="8487858" cy="599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ção" r:id="rId5" imgW="2882900" imgH="203200" progId="Equation.3">
                  <p:embed/>
                </p:oleObj>
              </mc:Choice>
              <mc:Fallback>
                <p:oleObj name="Equação" r:id="rId5" imgW="2882900" imgH="203200" progId="Equation.3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253878"/>
                        <a:ext cx="8487858" cy="5990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 bwMode="auto">
          <a:xfrm>
            <a:off x="2288232" y="188640"/>
            <a:ext cx="65086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Matriz OCC – Total de Alunos Equivalentes (TAE)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276921" y="2255664"/>
            <a:ext cx="1224136" cy="648072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276921" y="3643362"/>
            <a:ext cx="5807247" cy="504056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9" name="Conector de seta reta 8"/>
          <p:cNvCxnSpPr>
            <a:stCxn id="6" idx="2"/>
          </p:cNvCxnSpPr>
          <p:nvPr/>
        </p:nvCxnSpPr>
        <p:spPr bwMode="auto">
          <a:xfrm>
            <a:off x="888989" y="2903736"/>
            <a:ext cx="0" cy="7396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tângulo de cantos arredondados 9"/>
          <p:cNvSpPr/>
          <p:nvPr/>
        </p:nvSpPr>
        <p:spPr bwMode="auto">
          <a:xfrm>
            <a:off x="1861043" y="2255664"/>
            <a:ext cx="6973984" cy="648072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276921" y="4147418"/>
            <a:ext cx="8687567" cy="2017886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2" name="Conector de seta reta 11"/>
          <p:cNvCxnSpPr>
            <a:stCxn id="10" idx="2"/>
            <a:endCxn id="11" idx="0"/>
          </p:cNvCxnSpPr>
          <p:nvPr/>
        </p:nvCxnSpPr>
        <p:spPr bwMode="auto">
          <a:xfrm flipH="1">
            <a:off x="4620705" y="2903736"/>
            <a:ext cx="727330" cy="12436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75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de cantos arredondados 25"/>
          <p:cNvSpPr/>
          <p:nvPr/>
        </p:nvSpPr>
        <p:spPr bwMode="auto">
          <a:xfrm>
            <a:off x="419265" y="5013176"/>
            <a:ext cx="6384984" cy="1728192"/>
          </a:xfrm>
          <a:prstGeom prst="roundRect">
            <a:avLst/>
          </a:prstGeom>
          <a:solidFill>
            <a:srgbClr val="FFE2C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Retângulo de cantos arredondados 24"/>
          <p:cNvSpPr/>
          <p:nvPr/>
        </p:nvSpPr>
        <p:spPr bwMode="auto">
          <a:xfrm>
            <a:off x="6096868" y="2014240"/>
            <a:ext cx="2867620" cy="780622"/>
          </a:xfrm>
          <a:prstGeom prst="roundRect">
            <a:avLst/>
          </a:prstGeom>
          <a:solidFill>
            <a:srgbClr val="FFE2C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tângulo de cantos arredondados 11"/>
          <p:cNvSpPr/>
          <p:nvPr/>
        </p:nvSpPr>
        <p:spPr bwMode="auto">
          <a:xfrm>
            <a:off x="419264" y="3614684"/>
            <a:ext cx="8545224" cy="1398492"/>
          </a:xfrm>
          <a:prstGeom prst="roundRect">
            <a:avLst/>
          </a:prstGeom>
          <a:solidFill>
            <a:srgbClr val="CCFFCC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2051720" y="2014240"/>
            <a:ext cx="4032448" cy="780622"/>
          </a:xfrm>
          <a:prstGeom prst="roundRect">
            <a:avLst/>
          </a:prstGeom>
          <a:solidFill>
            <a:srgbClr val="CCFFCC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500063" y="3254375"/>
          <a:ext cx="8050212" cy="348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ção" r:id="rId3" imgW="4279680" imgH="1854000" progId="Equation.3">
                  <p:embed/>
                </p:oleObj>
              </mc:Choice>
              <mc:Fallback>
                <p:oleObj name="Equação" r:id="rId3" imgW="4279680" imgH="1854000" progId="Equation.3">
                  <p:embed/>
                  <p:pic>
                    <p:nvPicPr>
                      <p:cNvPr id="348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254375"/>
                        <a:ext cx="8050212" cy="34877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251520" y="1987707"/>
          <a:ext cx="8820472" cy="86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ção" r:id="rId5" imgW="4660900" imgH="457200" progId="Equation.3">
                  <p:embed/>
                </p:oleObj>
              </mc:Choice>
              <mc:Fallback>
                <p:oleObj name="Equação" r:id="rId5" imgW="4660900" imgH="457200" progId="Equation.3">
                  <p:embed/>
                  <p:pic>
                    <p:nvPicPr>
                      <p:cNvPr id="34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987707"/>
                        <a:ext cx="8820472" cy="8652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 bwMode="auto">
          <a:xfrm>
            <a:off x="2288232" y="188640"/>
            <a:ext cx="65086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Aluno Equivalente de Graduação (TAEG)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241192" y="2141364"/>
            <a:ext cx="883405" cy="509972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419264" y="3218039"/>
            <a:ext cx="7117764" cy="396645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0" name="Conector de seta reta 9"/>
          <p:cNvCxnSpPr>
            <a:stCxn id="7" idx="2"/>
          </p:cNvCxnSpPr>
          <p:nvPr/>
        </p:nvCxnSpPr>
        <p:spPr bwMode="auto">
          <a:xfrm>
            <a:off x="682895" y="2651336"/>
            <a:ext cx="120458" cy="5667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ector de seta reta 12"/>
          <p:cNvCxnSpPr>
            <a:stCxn id="11" idx="2"/>
          </p:cNvCxnSpPr>
          <p:nvPr/>
        </p:nvCxnSpPr>
        <p:spPr bwMode="auto">
          <a:xfrm>
            <a:off x="4067944" y="2794862"/>
            <a:ext cx="4092" cy="819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Conector de seta reta 26"/>
          <p:cNvCxnSpPr>
            <a:stCxn id="25" idx="2"/>
            <a:endCxn id="26" idx="0"/>
          </p:cNvCxnSpPr>
          <p:nvPr/>
        </p:nvCxnSpPr>
        <p:spPr bwMode="auto">
          <a:xfrm flipH="1">
            <a:off x="3611757" y="2794862"/>
            <a:ext cx="3918921" cy="22183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274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5" grpId="0" animBg="1"/>
      <p:bldP spid="25" grpId="1" animBg="1"/>
      <p:bldP spid="12" grpId="0" animBg="1"/>
      <p:bldP spid="12" grpId="1" animBg="1"/>
      <p:bldP spid="11" grpId="0" animBg="1"/>
      <p:bldP spid="11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1916832"/>
            <a:ext cx="83529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pt-BR" alt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Exemplo 1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pt-BR" altLang="pt-B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Curso de Musica numa IFES XYZ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pt-BR" altLang="pt-B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100 alunos 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6699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ingressantes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 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33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noturno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 no campus 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CCCC0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fora de sede 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e 98 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diplomados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TAEG = [(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98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)(1,115)+(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6699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98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/4](1,5)(4)(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33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1,15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)(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CCCC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1,1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TAEG = (109,77)(7,59)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TAEG = 833,15 </a:t>
            </a:r>
            <a:endParaRPr kumimoji="0" lang="pt-BR" altLang="pt-B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97282" name="Object 270"/>
          <p:cNvGraphicFramePr>
            <a:graphicFrameLocks noGrp="1" noChangeAspect="1"/>
          </p:cNvGraphicFramePr>
          <p:nvPr/>
        </p:nvGraphicFramePr>
        <p:xfrm>
          <a:off x="467544" y="5301208"/>
          <a:ext cx="8424614" cy="82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ção" r:id="rId3" imgW="4660900" imgH="457200" progId="Equation.3">
                  <p:embed/>
                </p:oleObj>
              </mc:Choice>
              <mc:Fallback>
                <p:oleObj name="Equação" r:id="rId3" imgW="4660900" imgH="457200" progId="Equation.3">
                  <p:embed/>
                  <p:pic>
                    <p:nvPicPr>
                      <p:cNvPr id="97282" name="Object 2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301208"/>
                        <a:ext cx="8424614" cy="8263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239769" y="153008"/>
            <a:ext cx="6724719" cy="1295400"/>
          </a:xfrm>
        </p:spPr>
        <p:txBody>
          <a:bodyPr anchor="ctr"/>
          <a:lstStyle/>
          <a:p>
            <a:r>
              <a:rPr lang="pt-BR" sz="3600" dirty="0"/>
              <a:t>Matriz OCC:</a:t>
            </a:r>
            <a:r>
              <a:rPr lang="pt-BR" sz="3000" dirty="0"/>
              <a:t> exemplo/simulação</a:t>
            </a:r>
          </a:p>
        </p:txBody>
      </p:sp>
    </p:spTree>
    <p:extLst>
      <p:ext uri="{BB962C8B-B14F-4D97-AF65-F5344CB8AC3E}">
        <p14:creationId xmlns:p14="http://schemas.microsoft.com/office/powerpoint/2010/main" val="1852565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1916832"/>
            <a:ext cx="83529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pt-BR" alt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Exemplo 2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pt-BR" altLang="pt-B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Curso de Musica numa IFES XYZ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pt-BR" altLang="pt-B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100 alunos 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6699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ingressantes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no 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33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noturno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 no campus 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CCCC0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fora de sede 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e 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48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diplomados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TAEG = [(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48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)(1,115)+(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6699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48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/4](1,5)(4)(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3300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1,15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)(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CCCC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1,1</a:t>
            </a: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TAEG = (66,52)(7,59)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TAEG = 504,89 </a:t>
            </a:r>
            <a:endParaRPr kumimoji="0" lang="pt-BR" altLang="pt-B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97282" name="Object 270"/>
          <p:cNvGraphicFramePr>
            <a:graphicFrameLocks noGrp="1" noChangeAspect="1"/>
          </p:cNvGraphicFramePr>
          <p:nvPr/>
        </p:nvGraphicFramePr>
        <p:xfrm>
          <a:off x="467544" y="5301208"/>
          <a:ext cx="8424614" cy="82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ção" r:id="rId3" imgW="4660900" imgH="457200" progId="Equation.3">
                  <p:embed/>
                </p:oleObj>
              </mc:Choice>
              <mc:Fallback>
                <p:oleObj name="Equação" r:id="rId3" imgW="4660900" imgH="457200" progId="Equation.3">
                  <p:embed/>
                  <p:pic>
                    <p:nvPicPr>
                      <p:cNvPr id="97282" name="Object 2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301208"/>
                        <a:ext cx="8424614" cy="8263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39769" y="153008"/>
            <a:ext cx="6724719" cy="1295400"/>
          </a:xfrm>
        </p:spPr>
        <p:txBody>
          <a:bodyPr anchor="ctr"/>
          <a:lstStyle/>
          <a:p>
            <a:r>
              <a:rPr lang="pt-BR" sz="3600" dirty="0"/>
              <a:t>Matriz OCC:</a:t>
            </a:r>
            <a:r>
              <a:rPr lang="pt-BR" sz="3000" dirty="0"/>
              <a:t> exemplo/simulação</a:t>
            </a:r>
          </a:p>
        </p:txBody>
      </p:sp>
    </p:spTree>
    <p:extLst>
      <p:ext uri="{BB962C8B-B14F-4D97-AF65-F5344CB8AC3E}">
        <p14:creationId xmlns:p14="http://schemas.microsoft.com/office/powerpoint/2010/main" val="3487790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1916832"/>
            <a:ext cx="83529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pt-BR" alt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Comparação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97282" name="Object 270"/>
          <p:cNvGraphicFramePr>
            <a:graphicFrameLocks noGrp="1" noChangeAspect="1"/>
          </p:cNvGraphicFramePr>
          <p:nvPr/>
        </p:nvGraphicFramePr>
        <p:xfrm>
          <a:off x="467544" y="5301208"/>
          <a:ext cx="8424614" cy="82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ção" r:id="rId3" imgW="4660900" imgH="457200" progId="Equation.3">
                  <p:embed/>
                </p:oleObj>
              </mc:Choice>
              <mc:Fallback>
                <p:oleObj name="Equação" r:id="rId3" imgW="4660900" imgH="457200" progId="Equation.3">
                  <p:embed/>
                  <p:pic>
                    <p:nvPicPr>
                      <p:cNvPr id="97282" name="Object 2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301208"/>
                        <a:ext cx="8424614" cy="8263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10" y="2636912"/>
            <a:ext cx="8342880" cy="2349524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239769" y="153008"/>
            <a:ext cx="6724719" cy="1295400"/>
          </a:xfrm>
        </p:spPr>
        <p:txBody>
          <a:bodyPr anchor="ctr"/>
          <a:lstStyle/>
          <a:p>
            <a:r>
              <a:rPr lang="pt-BR" sz="3600" dirty="0"/>
              <a:t>Matriz OCC:</a:t>
            </a:r>
            <a:r>
              <a:rPr lang="pt-BR" sz="3000" dirty="0"/>
              <a:t> exemplo/simulação</a:t>
            </a:r>
          </a:p>
        </p:txBody>
      </p:sp>
    </p:spTree>
    <p:extLst>
      <p:ext uri="{BB962C8B-B14F-4D97-AF65-F5344CB8AC3E}">
        <p14:creationId xmlns:p14="http://schemas.microsoft.com/office/powerpoint/2010/main" val="2014675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 bwMode="auto">
          <a:xfrm>
            <a:off x="422464" y="4750545"/>
            <a:ext cx="6741824" cy="1414759"/>
          </a:xfrm>
          <a:prstGeom prst="roundRect">
            <a:avLst/>
          </a:prstGeom>
          <a:solidFill>
            <a:srgbClr val="FFE2C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Retângulo de cantos arredondados 16"/>
          <p:cNvSpPr/>
          <p:nvPr/>
        </p:nvSpPr>
        <p:spPr bwMode="auto">
          <a:xfrm>
            <a:off x="4752020" y="2340678"/>
            <a:ext cx="3204356" cy="643573"/>
          </a:xfrm>
          <a:prstGeom prst="roundRect">
            <a:avLst/>
          </a:prstGeom>
          <a:solidFill>
            <a:srgbClr val="FFE2C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tângulo de cantos arredondados 9"/>
          <p:cNvSpPr/>
          <p:nvPr/>
        </p:nvSpPr>
        <p:spPr bwMode="auto">
          <a:xfrm>
            <a:off x="419264" y="4283093"/>
            <a:ext cx="8617232" cy="467452"/>
          </a:xfrm>
          <a:prstGeom prst="roundRect">
            <a:avLst/>
          </a:prstGeom>
          <a:solidFill>
            <a:srgbClr val="CCFFCC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3419872" y="2352516"/>
            <a:ext cx="1332148" cy="619035"/>
          </a:xfrm>
          <a:prstGeom prst="roundRect">
            <a:avLst/>
          </a:prstGeom>
          <a:solidFill>
            <a:srgbClr val="CCFFCC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467544" y="3861048"/>
          <a:ext cx="8508018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cuación" r:id="rId3" imgW="4267080" imgH="1155600" progId="Equation.3">
                  <p:embed/>
                </p:oleObj>
              </mc:Choice>
              <mc:Fallback>
                <p:oleObj name="Ecuación" r:id="rId3" imgW="4267080" imgH="1155600" progId="Equation.3">
                  <p:embed/>
                  <p:pic>
                    <p:nvPicPr>
                      <p:cNvPr id="3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861048"/>
                        <a:ext cx="8508018" cy="23042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1115616" y="2060848"/>
          <a:ext cx="6841167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5" imgW="2413000" imgH="431800" progId="Equation.3">
                  <p:embed/>
                </p:oleObj>
              </mc:Choice>
              <mc:Fallback>
                <p:oleObj name="Equation" r:id="rId5" imgW="2413000" imgH="431800" progId="Equation.3">
                  <p:embed/>
                  <p:pic>
                    <p:nvPicPr>
                      <p:cNvPr id="35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060848"/>
                        <a:ext cx="6841167" cy="12241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2288232" y="0"/>
            <a:ext cx="638822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Aluno Equivalente de Graduação – Cursos Novos (até 10 anos) 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971600" y="2276872"/>
            <a:ext cx="1512168" cy="720080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422464" y="3861048"/>
            <a:ext cx="7605920" cy="396645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8" name="Conector de seta reta 7"/>
          <p:cNvCxnSpPr>
            <a:stCxn id="5" idx="2"/>
          </p:cNvCxnSpPr>
          <p:nvPr/>
        </p:nvCxnSpPr>
        <p:spPr bwMode="auto">
          <a:xfrm>
            <a:off x="1727684" y="2996952"/>
            <a:ext cx="0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ector de seta reta 11"/>
          <p:cNvCxnSpPr>
            <a:stCxn id="11" idx="2"/>
          </p:cNvCxnSpPr>
          <p:nvPr/>
        </p:nvCxnSpPr>
        <p:spPr bwMode="auto">
          <a:xfrm>
            <a:off x="4085946" y="2971551"/>
            <a:ext cx="0" cy="12861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ector de seta reta 17"/>
          <p:cNvCxnSpPr>
            <a:stCxn id="17" idx="2"/>
            <a:endCxn id="16" idx="0"/>
          </p:cNvCxnSpPr>
          <p:nvPr/>
        </p:nvCxnSpPr>
        <p:spPr bwMode="auto">
          <a:xfrm flipH="1">
            <a:off x="3793376" y="2984251"/>
            <a:ext cx="2560822" cy="17662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7751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0" grpId="0" animBg="1"/>
      <p:bldP spid="10" grpId="1" animBg="1"/>
      <p:bldP spid="11" grpId="0" animBg="1"/>
      <p:bldP spid="11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Atividades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83029" y="590643"/>
            <a:ext cx="4180114" cy="5656493"/>
          </a:xfrm>
        </p:spPr>
        <p:txBody>
          <a:bodyPr>
            <a:normAutofit/>
          </a:bodyPr>
          <a:lstStyle/>
          <a:p>
            <a:r>
              <a:rPr lang="en-US" sz="2300" dirty="0"/>
              <a:t>06/Mai – </a:t>
            </a:r>
            <a:r>
              <a:rPr lang="en-US" sz="2300" dirty="0" err="1"/>
              <a:t>Reunião</a:t>
            </a:r>
            <a:r>
              <a:rPr lang="en-US" sz="2300" dirty="0"/>
              <a:t> da </a:t>
            </a:r>
            <a:r>
              <a:rPr lang="en-US" sz="2300" dirty="0" err="1"/>
              <a:t>Comissão</a:t>
            </a:r>
            <a:r>
              <a:rPr lang="en-US" sz="2300" dirty="0"/>
              <a:t> de </a:t>
            </a:r>
            <a:r>
              <a:rPr lang="en-US" sz="2300" dirty="0" err="1"/>
              <a:t>Modelos</a:t>
            </a:r>
            <a:r>
              <a:rPr lang="en-US" sz="2300" dirty="0"/>
              <a:t>, </a:t>
            </a:r>
            <a:r>
              <a:rPr lang="en-US" sz="2300" dirty="0" err="1"/>
              <a:t>Andifes</a:t>
            </a:r>
            <a:r>
              <a:rPr lang="en-US" sz="2300" dirty="0"/>
              <a:t>-DF</a:t>
            </a:r>
          </a:p>
          <a:p>
            <a:pPr lvl="1"/>
            <a:r>
              <a:rPr lang="en-US" sz="2300" dirty="0" err="1"/>
              <a:t>Painel</a:t>
            </a:r>
            <a:r>
              <a:rPr lang="en-US" sz="2300" dirty="0"/>
              <a:t> dos Cortes</a:t>
            </a:r>
          </a:p>
          <a:p>
            <a:r>
              <a:rPr lang="en-US" sz="2300" dirty="0"/>
              <a:t>16/Mai – </a:t>
            </a:r>
            <a:r>
              <a:rPr lang="en-US" sz="2300" dirty="0" err="1"/>
              <a:t>Lançamento</a:t>
            </a:r>
            <a:r>
              <a:rPr lang="en-US" sz="2300" dirty="0"/>
              <a:t> do </a:t>
            </a:r>
            <a:r>
              <a:rPr lang="en-US" sz="2300" dirty="0" err="1"/>
              <a:t>Painel</a:t>
            </a:r>
            <a:r>
              <a:rPr lang="en-US" sz="2300" dirty="0"/>
              <a:t> dos Cortes</a:t>
            </a:r>
          </a:p>
          <a:p>
            <a:r>
              <a:rPr lang="en-US" sz="2300" dirty="0"/>
              <a:t>27/Jun - </a:t>
            </a:r>
            <a:r>
              <a:rPr lang="en-US" sz="2300" dirty="0" err="1"/>
              <a:t>Reunião</a:t>
            </a:r>
            <a:r>
              <a:rPr lang="en-US" sz="2300" dirty="0"/>
              <a:t> da </a:t>
            </a:r>
            <a:r>
              <a:rPr lang="en-US" sz="2300" dirty="0" err="1"/>
              <a:t>Comissão</a:t>
            </a:r>
            <a:r>
              <a:rPr lang="en-US" sz="2300" dirty="0"/>
              <a:t> de </a:t>
            </a:r>
            <a:r>
              <a:rPr lang="en-US" sz="2300" dirty="0" err="1"/>
              <a:t>Modelos</a:t>
            </a:r>
            <a:r>
              <a:rPr lang="en-US" sz="2300" dirty="0"/>
              <a:t>, MEC/</a:t>
            </a:r>
            <a:r>
              <a:rPr lang="en-US" sz="2300" dirty="0" err="1"/>
              <a:t>Sesu</a:t>
            </a:r>
            <a:endParaRPr lang="en-US" sz="2300" dirty="0"/>
          </a:p>
          <a:p>
            <a:pPr lvl="1"/>
            <a:r>
              <a:rPr lang="en-US" sz="2300" dirty="0" err="1"/>
              <a:t>Simulações</a:t>
            </a:r>
            <a:endParaRPr lang="en-US" sz="2300" dirty="0"/>
          </a:p>
          <a:p>
            <a:r>
              <a:rPr lang="en-US" sz="2300" dirty="0"/>
              <a:t>11/Jul – </a:t>
            </a:r>
            <a:r>
              <a:rPr lang="en-US" sz="2300" dirty="0" err="1"/>
              <a:t>Reunião</a:t>
            </a:r>
            <a:r>
              <a:rPr lang="en-US" sz="2300" dirty="0"/>
              <a:t> da </a:t>
            </a:r>
            <a:r>
              <a:rPr lang="en-US" sz="2300" dirty="0" err="1"/>
              <a:t>Comissão</a:t>
            </a:r>
            <a:r>
              <a:rPr lang="en-US" sz="2300" dirty="0"/>
              <a:t> de </a:t>
            </a:r>
            <a:r>
              <a:rPr lang="en-US" sz="2300" dirty="0" err="1"/>
              <a:t>Modelos</a:t>
            </a:r>
            <a:r>
              <a:rPr lang="en-US" sz="2300" dirty="0"/>
              <a:t>;</a:t>
            </a:r>
          </a:p>
          <a:p>
            <a:pPr lvl="1"/>
            <a:r>
              <a:rPr lang="en-US" sz="2300" dirty="0" err="1"/>
              <a:t>Andifes</a:t>
            </a:r>
            <a:r>
              <a:rPr lang="en-US" sz="2300" dirty="0"/>
              <a:t>, Brasília</a:t>
            </a:r>
          </a:p>
          <a:p>
            <a:r>
              <a:rPr lang="en-US" sz="2300" dirty="0"/>
              <a:t>20 e 21/Ago – </a:t>
            </a:r>
            <a:r>
              <a:rPr lang="en-US" sz="2300" dirty="0" err="1"/>
              <a:t>Reunião</a:t>
            </a:r>
            <a:r>
              <a:rPr lang="en-US" sz="2300" dirty="0"/>
              <a:t> </a:t>
            </a:r>
            <a:r>
              <a:rPr lang="en-US" sz="2300" dirty="0" err="1"/>
              <a:t>Andifes</a:t>
            </a:r>
            <a:endParaRPr lang="en-US" sz="2300" dirty="0"/>
          </a:p>
          <a:p>
            <a:pPr lvl="1"/>
            <a:r>
              <a:rPr lang="en-US" sz="2000" dirty="0" err="1"/>
              <a:t>Fórum</a:t>
            </a:r>
            <a:r>
              <a:rPr lang="en-US" sz="2000" dirty="0"/>
              <a:t> </a:t>
            </a:r>
            <a:r>
              <a:rPr lang="en-US" sz="2000" dirty="0" err="1"/>
              <a:t>Cograd</a:t>
            </a:r>
            <a:endParaRPr lang="en-US" sz="2000" dirty="0"/>
          </a:p>
          <a:p>
            <a:pPr lvl="1"/>
            <a:r>
              <a:rPr lang="en-US" sz="2000" dirty="0" err="1"/>
              <a:t>Anúncio</a:t>
            </a:r>
            <a:r>
              <a:rPr lang="en-US" sz="2000" dirty="0"/>
              <a:t> dos </a:t>
            </a:r>
            <a:r>
              <a:rPr lang="en-US" sz="2000" dirty="0" err="1"/>
              <a:t>Limites</a:t>
            </a:r>
            <a:r>
              <a:rPr lang="en-US" sz="2000" dirty="0"/>
              <a:t> 2020</a:t>
            </a:r>
          </a:p>
          <a:p>
            <a:pPr lvl="1"/>
            <a:endParaRPr lang="en-US" sz="2000" dirty="0"/>
          </a:p>
          <a:p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624" y="590643"/>
            <a:ext cx="4278085" cy="267380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40921" y="3774254"/>
            <a:ext cx="2767757" cy="20758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54979" y="3774255"/>
            <a:ext cx="2767759" cy="207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5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 bwMode="auto">
          <a:xfrm>
            <a:off x="422464" y="5277048"/>
            <a:ext cx="6741824" cy="1414759"/>
          </a:xfrm>
          <a:prstGeom prst="roundRect">
            <a:avLst/>
          </a:prstGeom>
          <a:solidFill>
            <a:srgbClr val="FFE2C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Retângulo de cantos arredondados 17"/>
          <p:cNvSpPr/>
          <p:nvPr/>
        </p:nvSpPr>
        <p:spPr bwMode="auto">
          <a:xfrm>
            <a:off x="5148064" y="2264601"/>
            <a:ext cx="3384376" cy="643573"/>
          </a:xfrm>
          <a:prstGeom prst="roundRect">
            <a:avLst/>
          </a:prstGeom>
          <a:solidFill>
            <a:srgbClr val="FFE2C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tângulo de cantos arredondados 11"/>
          <p:cNvSpPr/>
          <p:nvPr/>
        </p:nvSpPr>
        <p:spPr bwMode="auto">
          <a:xfrm>
            <a:off x="395536" y="3870364"/>
            <a:ext cx="8617232" cy="1430844"/>
          </a:xfrm>
          <a:prstGeom prst="roundRect">
            <a:avLst/>
          </a:prstGeom>
          <a:solidFill>
            <a:srgbClr val="CCFFCC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tângulo de cantos arredondados 12"/>
          <p:cNvSpPr/>
          <p:nvPr/>
        </p:nvSpPr>
        <p:spPr bwMode="auto">
          <a:xfrm>
            <a:off x="2555776" y="2276871"/>
            <a:ext cx="2592288" cy="619035"/>
          </a:xfrm>
          <a:prstGeom prst="roundRect">
            <a:avLst/>
          </a:prstGeom>
          <a:solidFill>
            <a:srgbClr val="CCFFCC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467544" y="3429000"/>
          <a:ext cx="8507196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cuación" r:id="rId3" imgW="4267080" imgH="1625400" progId="Equation.3">
                  <p:embed/>
                </p:oleObj>
              </mc:Choice>
              <mc:Fallback>
                <p:oleObj name="Ecuación" r:id="rId3" imgW="4267080" imgH="1625400" progId="Equation.3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429000"/>
                        <a:ext cx="8507196" cy="32403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11560" y="2060848"/>
          <a:ext cx="818100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ção" r:id="rId5" imgW="3505200" imgH="431800" progId="Equation.3">
                  <p:embed/>
                </p:oleObj>
              </mc:Choice>
              <mc:Fallback>
                <p:oleObj name="Equação" r:id="rId5" imgW="3505200" imgH="431800" progId="Equation.3">
                  <p:embed/>
                  <p:pic>
                    <p:nvPicPr>
                      <p:cNvPr id="36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060848"/>
                        <a:ext cx="8181000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2288232" y="0"/>
            <a:ext cx="638822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Aluno Equivalente de Graduação – Cursos sem Ingressantes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526852" y="2276871"/>
            <a:ext cx="1224136" cy="521385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395536" y="3468783"/>
            <a:ext cx="7605920" cy="396645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8" name="Conector de seta reta 7"/>
          <p:cNvCxnSpPr>
            <a:stCxn id="5" idx="2"/>
          </p:cNvCxnSpPr>
          <p:nvPr/>
        </p:nvCxnSpPr>
        <p:spPr bwMode="auto">
          <a:xfrm>
            <a:off x="1138920" y="2798256"/>
            <a:ext cx="26928" cy="6705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ector de seta reta 13"/>
          <p:cNvCxnSpPr>
            <a:stCxn id="13" idx="2"/>
          </p:cNvCxnSpPr>
          <p:nvPr/>
        </p:nvCxnSpPr>
        <p:spPr bwMode="auto">
          <a:xfrm flipH="1">
            <a:off x="3536885" y="2895906"/>
            <a:ext cx="315035" cy="9744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ector de seta reta 18"/>
          <p:cNvCxnSpPr>
            <a:stCxn id="18" idx="2"/>
            <a:endCxn id="17" idx="0"/>
          </p:cNvCxnSpPr>
          <p:nvPr/>
        </p:nvCxnSpPr>
        <p:spPr bwMode="auto">
          <a:xfrm flipH="1">
            <a:off x="3793376" y="2908174"/>
            <a:ext cx="3046876" cy="23688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0823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2" grpId="0" animBg="1"/>
      <p:bldP spid="12" grpId="1" animBg="1"/>
      <p:bldP spid="13" grpId="0" animBg="1"/>
      <p:bldP spid="13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2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468312" y="3539803"/>
          <a:ext cx="8497649" cy="3057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cuación" r:id="rId3" imgW="4483080" imgH="1612800" progId="Equation.3">
                  <p:embed/>
                </p:oleObj>
              </mc:Choice>
              <mc:Fallback>
                <p:oleObj name="Ecuación" r:id="rId3" imgW="4483080" imgH="1612800" progId="Equation.3">
                  <p:embed/>
                  <p:pic>
                    <p:nvPicPr>
                      <p:cNvPr id="37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3539803"/>
                        <a:ext cx="8497649" cy="30575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1331643" y="1916832"/>
          <a:ext cx="576063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5" imgW="2159000" imgH="431800" progId="Equation.3">
                  <p:embed/>
                </p:oleObj>
              </mc:Choice>
              <mc:Fallback>
                <p:oleObj name="Equation" r:id="rId5" imgW="2159000" imgH="431800" progId="Equation.3">
                  <p:embed/>
                  <p:pic>
                    <p:nvPicPr>
                      <p:cNvPr id="37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3" y="1916832"/>
                        <a:ext cx="5760637" cy="115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 bwMode="auto">
          <a:xfrm>
            <a:off x="2288232" y="0"/>
            <a:ext cx="638822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Aluno Equivalente – Residência Médica e Multiprofissional (TAERM)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1259632" y="2132856"/>
            <a:ext cx="1707704" cy="648072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395536" y="3468783"/>
            <a:ext cx="7605920" cy="968329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8" name="Conector de seta reta 7"/>
          <p:cNvCxnSpPr>
            <a:stCxn id="5" idx="2"/>
          </p:cNvCxnSpPr>
          <p:nvPr/>
        </p:nvCxnSpPr>
        <p:spPr bwMode="auto">
          <a:xfrm flipH="1">
            <a:off x="1763688" y="2780928"/>
            <a:ext cx="349796" cy="6878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tângulo de cantos arredondados 10"/>
          <p:cNvSpPr/>
          <p:nvPr/>
        </p:nvSpPr>
        <p:spPr bwMode="auto">
          <a:xfrm>
            <a:off x="395536" y="4725144"/>
            <a:ext cx="8617232" cy="1944216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tângulo de cantos arredondados 11"/>
          <p:cNvSpPr/>
          <p:nvPr/>
        </p:nvSpPr>
        <p:spPr bwMode="auto">
          <a:xfrm>
            <a:off x="3813820" y="2123793"/>
            <a:ext cx="3240360" cy="763051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3" name="Conector de seta reta 12"/>
          <p:cNvCxnSpPr>
            <a:stCxn id="12" idx="2"/>
            <a:endCxn id="11" idx="0"/>
          </p:cNvCxnSpPr>
          <p:nvPr/>
        </p:nvCxnSpPr>
        <p:spPr bwMode="auto">
          <a:xfrm flipH="1">
            <a:off x="4704152" y="2886844"/>
            <a:ext cx="729848" cy="18383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314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de cantos arredondados 21"/>
          <p:cNvSpPr/>
          <p:nvPr/>
        </p:nvSpPr>
        <p:spPr bwMode="auto">
          <a:xfrm>
            <a:off x="361628" y="4271889"/>
            <a:ext cx="5938564" cy="1029320"/>
          </a:xfrm>
          <a:prstGeom prst="roundRect">
            <a:avLst/>
          </a:prstGeom>
          <a:solidFill>
            <a:srgbClr val="FFE2C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" name="Retângulo de cantos arredondados 22"/>
          <p:cNvSpPr/>
          <p:nvPr/>
        </p:nvSpPr>
        <p:spPr bwMode="auto">
          <a:xfrm>
            <a:off x="5109964" y="2132856"/>
            <a:ext cx="2088232" cy="753988"/>
          </a:xfrm>
          <a:prstGeom prst="roundRect">
            <a:avLst/>
          </a:prstGeom>
          <a:solidFill>
            <a:srgbClr val="FFE2C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24" name="Conector de seta reta 23"/>
          <p:cNvCxnSpPr>
            <a:stCxn id="23" idx="2"/>
            <a:endCxn id="22" idx="0"/>
          </p:cNvCxnSpPr>
          <p:nvPr/>
        </p:nvCxnSpPr>
        <p:spPr bwMode="auto">
          <a:xfrm flipH="1">
            <a:off x="3330910" y="2886844"/>
            <a:ext cx="2823170" cy="13850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tângulo de cantos arredondados 9"/>
          <p:cNvSpPr/>
          <p:nvPr/>
        </p:nvSpPr>
        <p:spPr bwMode="auto">
          <a:xfrm>
            <a:off x="361628" y="3875422"/>
            <a:ext cx="8617232" cy="396466"/>
          </a:xfrm>
          <a:prstGeom prst="roundRect">
            <a:avLst/>
          </a:prstGeom>
          <a:solidFill>
            <a:srgbClr val="CCFFCC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3525788" y="2123793"/>
            <a:ext cx="1533376" cy="763051"/>
          </a:xfrm>
          <a:prstGeom prst="roundRect">
            <a:avLst/>
          </a:prstGeom>
          <a:solidFill>
            <a:srgbClr val="CCFFCC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395536" y="3356992"/>
          <a:ext cx="8512829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ção" r:id="rId3" imgW="4216320" imgH="1676160" progId="Equation.3">
                  <p:embed/>
                </p:oleObj>
              </mc:Choice>
              <mc:Fallback>
                <p:oleObj name="Equação" r:id="rId3" imgW="4216320" imgH="1676160" progId="Equation.3">
                  <p:embed/>
                  <p:pic>
                    <p:nvPicPr>
                      <p:cNvPr id="38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356992"/>
                        <a:ext cx="8512829" cy="3384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1259632" y="1916832"/>
          <a:ext cx="6028619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5" imgW="2260600" imgH="431800" progId="Equation.3">
                  <p:embed/>
                </p:oleObj>
              </mc:Choice>
              <mc:Fallback>
                <p:oleObj name="Equation" r:id="rId5" imgW="2260600" imgH="431800" progId="Equation.3">
                  <p:embed/>
                  <p:pic>
                    <p:nvPicPr>
                      <p:cNvPr id="389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916832"/>
                        <a:ext cx="6028619" cy="11521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2288232" y="0"/>
            <a:ext cx="638822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Aluno Equivalente de Mestrado (TAEM)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1187624" y="2132856"/>
            <a:ext cx="1429916" cy="648072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361628" y="3356993"/>
            <a:ext cx="7605920" cy="484164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8" name="Conector de seta reta 7"/>
          <p:cNvCxnSpPr>
            <a:stCxn id="5" idx="2"/>
          </p:cNvCxnSpPr>
          <p:nvPr/>
        </p:nvCxnSpPr>
        <p:spPr bwMode="auto">
          <a:xfrm>
            <a:off x="1902582" y="2780928"/>
            <a:ext cx="0" cy="5760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ector de seta reta 11"/>
          <p:cNvCxnSpPr>
            <a:stCxn id="11" idx="2"/>
          </p:cNvCxnSpPr>
          <p:nvPr/>
        </p:nvCxnSpPr>
        <p:spPr bwMode="auto">
          <a:xfrm flipH="1">
            <a:off x="4231072" y="2886844"/>
            <a:ext cx="61404" cy="9885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769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10" grpId="0" animBg="1"/>
      <p:bldP spid="10" grpId="1" animBg="1"/>
      <p:bldP spid="11" grpId="0" animBg="1"/>
      <p:bldP spid="11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 bwMode="auto">
          <a:xfrm>
            <a:off x="361628" y="4271889"/>
            <a:ext cx="5938564" cy="1029320"/>
          </a:xfrm>
          <a:prstGeom prst="roundRect">
            <a:avLst/>
          </a:prstGeom>
          <a:solidFill>
            <a:srgbClr val="FFE2C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Retângulo de cantos arredondados 16"/>
          <p:cNvSpPr/>
          <p:nvPr/>
        </p:nvSpPr>
        <p:spPr bwMode="auto">
          <a:xfrm>
            <a:off x="5256076" y="2135749"/>
            <a:ext cx="2196244" cy="753988"/>
          </a:xfrm>
          <a:prstGeom prst="roundRect">
            <a:avLst/>
          </a:prstGeom>
          <a:solidFill>
            <a:srgbClr val="FFE2C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Retângulo de cantos arredondados 18"/>
          <p:cNvSpPr/>
          <p:nvPr/>
        </p:nvSpPr>
        <p:spPr bwMode="auto">
          <a:xfrm>
            <a:off x="361628" y="3875422"/>
            <a:ext cx="8617232" cy="396466"/>
          </a:xfrm>
          <a:prstGeom prst="roundRect">
            <a:avLst/>
          </a:prstGeom>
          <a:solidFill>
            <a:srgbClr val="CCFFCC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Retângulo de cantos arredondados 19"/>
          <p:cNvSpPr/>
          <p:nvPr/>
        </p:nvSpPr>
        <p:spPr bwMode="auto">
          <a:xfrm>
            <a:off x="3623196" y="2123793"/>
            <a:ext cx="1620180" cy="763051"/>
          </a:xfrm>
          <a:prstGeom prst="roundRect">
            <a:avLst/>
          </a:prstGeom>
          <a:solidFill>
            <a:srgbClr val="CCFFCC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395536" y="3390900"/>
          <a:ext cx="8563646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ção" r:id="rId3" imgW="4241520" imgH="1676160" progId="Equation.3">
                  <p:embed/>
                </p:oleObj>
              </mc:Choice>
              <mc:Fallback>
                <p:oleObj name="Equação" r:id="rId3" imgW="4241520" imgH="1676160" progId="Equation.3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390900"/>
                        <a:ext cx="8563646" cy="3384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1191816" y="1878732"/>
          <a:ext cx="6328883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ção" r:id="rId5" imgW="2108200" imgH="431800" progId="Equation.3">
                  <p:embed/>
                </p:oleObj>
              </mc:Choice>
              <mc:Fallback>
                <p:oleObj name="Equação" r:id="rId5" imgW="2108200" imgH="431800" progId="Equation.3">
                  <p:embed/>
                  <p:pic>
                    <p:nvPicPr>
                      <p:cNvPr id="399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816" y="1878732"/>
                        <a:ext cx="6328883" cy="12961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2288232" y="0"/>
            <a:ext cx="638822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Aluno Equivalente de Doutorado (TAED)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18" name="Conector de seta reta 17"/>
          <p:cNvCxnSpPr>
            <a:stCxn id="17" idx="2"/>
            <a:endCxn id="16" idx="0"/>
          </p:cNvCxnSpPr>
          <p:nvPr/>
        </p:nvCxnSpPr>
        <p:spPr bwMode="auto">
          <a:xfrm flipH="1">
            <a:off x="3330910" y="2889737"/>
            <a:ext cx="3023288" cy="13821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tângulo de cantos arredondados 20"/>
          <p:cNvSpPr/>
          <p:nvPr/>
        </p:nvSpPr>
        <p:spPr bwMode="auto">
          <a:xfrm>
            <a:off x="1187624" y="2132856"/>
            <a:ext cx="1429916" cy="648072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etângulo de cantos arredondados 21"/>
          <p:cNvSpPr/>
          <p:nvPr/>
        </p:nvSpPr>
        <p:spPr bwMode="auto">
          <a:xfrm>
            <a:off x="361628" y="3356993"/>
            <a:ext cx="7605920" cy="484164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23" name="Conector de seta reta 22"/>
          <p:cNvCxnSpPr>
            <a:stCxn id="21" idx="2"/>
          </p:cNvCxnSpPr>
          <p:nvPr/>
        </p:nvCxnSpPr>
        <p:spPr bwMode="auto">
          <a:xfrm>
            <a:off x="1902582" y="2780928"/>
            <a:ext cx="0" cy="5760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ector de seta reta 23"/>
          <p:cNvCxnSpPr>
            <a:stCxn id="20" idx="2"/>
          </p:cNvCxnSpPr>
          <p:nvPr/>
        </p:nvCxnSpPr>
        <p:spPr bwMode="auto">
          <a:xfrm flipH="1">
            <a:off x="4218372" y="2886844"/>
            <a:ext cx="214914" cy="9885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419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8312" y="2186285"/>
            <a:ext cx="8208144" cy="4267051"/>
          </a:xfrm>
        </p:spPr>
        <p:txBody>
          <a:bodyPr/>
          <a:lstStyle/>
          <a:p>
            <a:r>
              <a:rPr lang="pt-BR" b="1" dirty="0"/>
              <a:t>A primeira parte da formulação corresponde ao </a:t>
            </a:r>
            <a:r>
              <a:rPr lang="pt-BR" b="1" dirty="0">
                <a:solidFill>
                  <a:srgbClr val="0066FF"/>
                </a:solidFill>
              </a:rPr>
              <a:t>tamanho</a:t>
            </a:r>
            <a:r>
              <a:rPr lang="pt-BR" b="1" dirty="0"/>
              <a:t> da instituição (tendo como principal variável o aluno concluinte); </a:t>
            </a:r>
          </a:p>
          <a:p>
            <a:endParaRPr lang="pt-BR" sz="1000" b="1" dirty="0"/>
          </a:p>
          <a:p>
            <a:endParaRPr lang="pt-BR" sz="1000" b="1" dirty="0"/>
          </a:p>
          <a:p>
            <a:r>
              <a:rPr lang="pt-BR" b="1" dirty="0"/>
              <a:t>A segunda parte da formulação da Matriz é composta por indicadores de </a:t>
            </a:r>
            <a:r>
              <a:rPr lang="pt-BR" sz="2800" b="1" dirty="0">
                <a:solidFill>
                  <a:srgbClr val="0066FF"/>
                </a:solidFill>
              </a:rPr>
              <a:t>Eficiência </a:t>
            </a:r>
            <a:r>
              <a:rPr lang="pt-BR" sz="2600" b="1" dirty="0">
                <a:solidFill>
                  <a:srgbClr val="0066FF"/>
                </a:solidFill>
              </a:rPr>
              <a:t> </a:t>
            </a:r>
            <a:r>
              <a:rPr lang="pt-BR" b="1" dirty="0">
                <a:solidFill>
                  <a:srgbClr val="0066FF"/>
                </a:solidFill>
              </a:rPr>
              <a:t>e</a:t>
            </a:r>
            <a:r>
              <a:rPr lang="pt-BR" sz="2600" b="1" dirty="0">
                <a:solidFill>
                  <a:srgbClr val="0066FF"/>
                </a:solidFill>
              </a:rPr>
              <a:t>           </a:t>
            </a:r>
            <a:r>
              <a:rPr lang="pt-BR" sz="2800" b="1" dirty="0">
                <a:solidFill>
                  <a:srgbClr val="0066FF"/>
                </a:solidFill>
              </a:rPr>
              <a:t>Qualidade.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285280" y="-35272"/>
            <a:ext cx="638822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Matriz OCC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380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4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469900" y="4292600"/>
          <a:ext cx="8370888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Equação" r:id="rId3" imgW="5270400" imgH="952200" progId="Equation.3">
                  <p:embed/>
                </p:oleObj>
              </mc:Choice>
              <mc:Fallback>
                <p:oleObj name="Equação" r:id="rId3" imgW="5270400" imgH="952200" progId="Equation.3">
                  <p:embed/>
                  <p:pic>
                    <p:nvPicPr>
                      <p:cNvPr id="40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292600"/>
                        <a:ext cx="8370888" cy="15128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2843808" y="1965002"/>
          <a:ext cx="3165475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ção" r:id="rId5" imgW="1168200" imgH="672840" progId="Equation.3">
                  <p:embed/>
                </p:oleObj>
              </mc:Choice>
              <mc:Fallback>
                <p:oleObj name="Equação" r:id="rId5" imgW="1168200" imgH="672840" progId="Equation.3">
                  <p:embed/>
                  <p:pic>
                    <p:nvPicPr>
                      <p:cNvPr id="4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965002"/>
                        <a:ext cx="3165475" cy="182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 bwMode="auto">
          <a:xfrm>
            <a:off x="2288232" y="188640"/>
            <a:ext cx="65086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Matriz OCC – Eficiência e Qualidade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2797200" y="2240868"/>
            <a:ext cx="1169236" cy="648072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323527" y="4293096"/>
            <a:ext cx="8473399" cy="360040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8" name="Conector de seta reta 7"/>
          <p:cNvCxnSpPr>
            <a:stCxn id="5" idx="2"/>
          </p:cNvCxnSpPr>
          <p:nvPr/>
        </p:nvCxnSpPr>
        <p:spPr bwMode="auto">
          <a:xfrm flipH="1">
            <a:off x="2581176" y="2888940"/>
            <a:ext cx="800642" cy="14020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tângulo de cantos arredondados 8"/>
          <p:cNvSpPr/>
          <p:nvPr/>
        </p:nvSpPr>
        <p:spPr bwMode="auto">
          <a:xfrm>
            <a:off x="4331195" y="2014240"/>
            <a:ext cx="1608955" cy="51626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tângulo de cantos arredondados 9"/>
          <p:cNvSpPr/>
          <p:nvPr/>
        </p:nvSpPr>
        <p:spPr bwMode="auto">
          <a:xfrm>
            <a:off x="360263" y="4678536"/>
            <a:ext cx="7092057" cy="36004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1" name="Conector de seta reta 10"/>
          <p:cNvCxnSpPr>
            <a:stCxn id="9" idx="2"/>
          </p:cNvCxnSpPr>
          <p:nvPr/>
        </p:nvCxnSpPr>
        <p:spPr bwMode="auto">
          <a:xfrm flipH="1">
            <a:off x="2797200" y="2530500"/>
            <a:ext cx="2338473" cy="2148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tângulo de cantos arredondados 11"/>
          <p:cNvSpPr/>
          <p:nvPr/>
        </p:nvSpPr>
        <p:spPr bwMode="auto">
          <a:xfrm>
            <a:off x="4331196" y="2641104"/>
            <a:ext cx="1608955" cy="1147936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tângulo de cantos arredondados 12"/>
          <p:cNvSpPr/>
          <p:nvPr/>
        </p:nvSpPr>
        <p:spPr bwMode="auto">
          <a:xfrm>
            <a:off x="323527" y="5038576"/>
            <a:ext cx="8568953" cy="82142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4" name="Conector de seta reta 13"/>
          <p:cNvCxnSpPr>
            <a:stCxn id="12" idx="2"/>
          </p:cNvCxnSpPr>
          <p:nvPr/>
        </p:nvCxnSpPr>
        <p:spPr bwMode="auto">
          <a:xfrm flipH="1">
            <a:off x="4331196" y="3789040"/>
            <a:ext cx="804478" cy="12495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3007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8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395536" y="3645024"/>
          <a:ext cx="8659191" cy="238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cuación" r:id="rId3" imgW="4431960" imgH="1218960" progId="Equation.3">
                  <p:embed/>
                </p:oleObj>
              </mc:Choice>
              <mc:Fallback>
                <p:oleObj name="Ecuación" r:id="rId3" imgW="4431960" imgH="1218960" progId="Equation.3">
                  <p:embed/>
                  <p:pic>
                    <p:nvPicPr>
                      <p:cNvPr id="4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645024"/>
                        <a:ext cx="8659191" cy="23820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11560" y="2420888"/>
          <a:ext cx="770429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Equação" r:id="rId5" imgW="2717800" imgH="228600" progId="Equation.3">
                  <p:embed/>
                </p:oleObj>
              </mc:Choice>
              <mc:Fallback>
                <p:oleObj name="Equação" r:id="rId5" imgW="2717800" imgH="228600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420888"/>
                        <a:ext cx="7704293" cy="6480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2288232" y="188640"/>
            <a:ext cx="65086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Matriz OCC – Eficiência e Qualidade (DEQ)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539552" y="2420888"/>
            <a:ext cx="1224136" cy="648072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276921" y="3606651"/>
            <a:ext cx="8867079" cy="504056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8" name="Conector de seta reta 7"/>
          <p:cNvCxnSpPr>
            <a:stCxn id="5" idx="2"/>
          </p:cNvCxnSpPr>
          <p:nvPr/>
        </p:nvCxnSpPr>
        <p:spPr bwMode="auto">
          <a:xfrm>
            <a:off x="1151620" y="3068960"/>
            <a:ext cx="0" cy="5392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tângulo de cantos arredondados 8"/>
          <p:cNvSpPr/>
          <p:nvPr/>
        </p:nvSpPr>
        <p:spPr bwMode="auto">
          <a:xfrm>
            <a:off x="2173216" y="2420888"/>
            <a:ext cx="6253308" cy="648072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tângulo de cantos arredondados 9"/>
          <p:cNvSpPr/>
          <p:nvPr/>
        </p:nvSpPr>
        <p:spPr bwMode="auto">
          <a:xfrm>
            <a:off x="276921" y="4147418"/>
            <a:ext cx="8149603" cy="1945878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1" name="Conector de seta reta 10"/>
          <p:cNvCxnSpPr>
            <a:stCxn id="9" idx="2"/>
            <a:endCxn id="10" idx="0"/>
          </p:cNvCxnSpPr>
          <p:nvPr/>
        </p:nvCxnSpPr>
        <p:spPr bwMode="auto">
          <a:xfrm flipH="1">
            <a:off x="4351723" y="3068960"/>
            <a:ext cx="948147" cy="10784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3803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2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354458" y="5394474"/>
          <a:ext cx="8682038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ção" r:id="rId3" imgW="5829120" imgH="711000" progId="Equation.3">
                  <p:embed/>
                </p:oleObj>
              </mc:Choice>
              <mc:Fallback>
                <p:oleObj name="Equação" r:id="rId3" imgW="5829120" imgH="711000" progId="Equation.3">
                  <p:embed/>
                  <p:pic>
                    <p:nvPicPr>
                      <p:cNvPr id="43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58" y="5394474"/>
                        <a:ext cx="8682038" cy="1058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56797" y="2132707"/>
          <a:ext cx="8340130" cy="25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ção" r:id="rId5" imgW="3759120" imgH="1168200" progId="Equation.3">
                  <p:embed/>
                </p:oleObj>
              </mc:Choice>
              <mc:Fallback>
                <p:oleObj name="Equação" r:id="rId5" imgW="3759120" imgH="1168200" progId="Equation.3">
                  <p:embed/>
                  <p:pic>
                    <p:nvPicPr>
                      <p:cNvPr id="430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97" y="2132707"/>
                        <a:ext cx="8340130" cy="2592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2288232" y="117376"/>
            <a:ext cx="65086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Relação Aluno Professor (FRAP)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1848396" y="2060848"/>
            <a:ext cx="1067420" cy="648072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370136" y="3293492"/>
            <a:ext cx="1152128" cy="753715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8" name="Conector de seta reta 7"/>
          <p:cNvCxnSpPr>
            <a:stCxn id="5" idx="2"/>
            <a:endCxn id="7" idx="0"/>
          </p:cNvCxnSpPr>
          <p:nvPr/>
        </p:nvCxnSpPr>
        <p:spPr bwMode="auto">
          <a:xfrm flipH="1">
            <a:off x="946200" y="2708920"/>
            <a:ext cx="1435906" cy="5845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tângulo de cantos arredondados 11"/>
          <p:cNvSpPr/>
          <p:nvPr/>
        </p:nvSpPr>
        <p:spPr bwMode="auto">
          <a:xfrm>
            <a:off x="1797596" y="3212976"/>
            <a:ext cx="1211436" cy="936103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tângulo de cantos arredondados 12"/>
          <p:cNvSpPr/>
          <p:nvPr/>
        </p:nvSpPr>
        <p:spPr bwMode="auto">
          <a:xfrm>
            <a:off x="295000" y="5301208"/>
            <a:ext cx="8741496" cy="864096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4" name="Conector de seta reta 13"/>
          <p:cNvCxnSpPr>
            <a:stCxn id="12" idx="2"/>
          </p:cNvCxnSpPr>
          <p:nvPr/>
        </p:nvCxnSpPr>
        <p:spPr bwMode="auto">
          <a:xfrm flipH="1">
            <a:off x="2331306" y="4149079"/>
            <a:ext cx="72008" cy="11521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5652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5" name="Object 3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683319" y="1916832"/>
          <a:ext cx="8113607" cy="467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Equação" r:id="rId4" imgW="4470120" imgH="2577960" progId="Equation.3">
                  <p:embed/>
                </p:oleObj>
              </mc:Choice>
              <mc:Fallback>
                <p:oleObj name="Equação" r:id="rId4" imgW="4470120" imgH="2577960" progId="Equation.3">
                  <p:embed/>
                  <p:pic>
                    <p:nvPicPr>
                      <p:cNvPr id="44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319" y="1916832"/>
                        <a:ext cx="8113607" cy="467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2288232" y="188640"/>
            <a:ext cx="65086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Fator de Qualidade – Graduação (DQG)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2111028" y="1878732"/>
            <a:ext cx="885304" cy="432048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683568" y="3331593"/>
            <a:ext cx="711696" cy="495548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7" name="Conector de seta reta 6"/>
          <p:cNvCxnSpPr>
            <a:stCxn id="4" idx="2"/>
            <a:endCxn id="6" idx="0"/>
          </p:cNvCxnSpPr>
          <p:nvPr/>
        </p:nvCxnSpPr>
        <p:spPr bwMode="auto">
          <a:xfrm flipH="1">
            <a:off x="1039416" y="2310780"/>
            <a:ext cx="1514264" cy="10208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tângulo de cantos arredondados 7"/>
          <p:cNvSpPr/>
          <p:nvPr/>
        </p:nvSpPr>
        <p:spPr bwMode="auto">
          <a:xfrm>
            <a:off x="1619610" y="3154040"/>
            <a:ext cx="1080182" cy="936103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539552" y="4509120"/>
            <a:ext cx="5400600" cy="1656184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0" name="Conector de seta reta 9"/>
          <p:cNvCxnSpPr>
            <a:stCxn id="8" idx="2"/>
          </p:cNvCxnSpPr>
          <p:nvPr/>
        </p:nvCxnSpPr>
        <p:spPr bwMode="auto">
          <a:xfrm flipH="1">
            <a:off x="2153321" y="4090143"/>
            <a:ext cx="6380" cy="4189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762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9" name="Object 3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467544" y="2133154"/>
          <a:ext cx="8450692" cy="3888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Ecuación" r:id="rId4" imgW="4609800" imgH="2120760" progId="Equation.3">
                  <p:embed/>
                </p:oleObj>
              </mc:Choice>
              <mc:Fallback>
                <p:oleObj name="Ecuación" r:id="rId4" imgW="4609800" imgH="2120760" progId="Equation.3">
                  <p:embed/>
                  <p:pic>
                    <p:nvPicPr>
                      <p:cNvPr id="45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133154"/>
                        <a:ext cx="8450692" cy="3888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288232" y="188640"/>
            <a:ext cx="65086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Fator de Qualidade – Mestrado (DQM)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1911896" y="2094756"/>
            <a:ext cx="1029320" cy="432048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420936" y="3579367"/>
            <a:ext cx="855712" cy="495548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8" name="Conector de seta reta 7"/>
          <p:cNvCxnSpPr>
            <a:stCxn id="5" idx="2"/>
            <a:endCxn id="6" idx="0"/>
          </p:cNvCxnSpPr>
          <p:nvPr/>
        </p:nvCxnSpPr>
        <p:spPr bwMode="auto">
          <a:xfrm flipH="1">
            <a:off x="848792" y="2526804"/>
            <a:ext cx="1577764" cy="10525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tângulo de cantos arredondados 8"/>
          <p:cNvSpPr/>
          <p:nvPr/>
        </p:nvSpPr>
        <p:spPr bwMode="auto">
          <a:xfrm>
            <a:off x="1512702" y="3363528"/>
            <a:ext cx="1080182" cy="936103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tângulo de cantos arredondados 9"/>
          <p:cNvSpPr/>
          <p:nvPr/>
        </p:nvSpPr>
        <p:spPr bwMode="auto">
          <a:xfrm>
            <a:off x="395536" y="4653136"/>
            <a:ext cx="8496944" cy="1368152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1" name="Conector de seta reta 10"/>
          <p:cNvCxnSpPr>
            <a:stCxn id="9" idx="2"/>
          </p:cNvCxnSpPr>
          <p:nvPr/>
        </p:nvCxnSpPr>
        <p:spPr bwMode="auto">
          <a:xfrm>
            <a:off x="2052793" y="4299631"/>
            <a:ext cx="0" cy="3535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508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2" r="11413" b="-351"/>
          <a:stretch/>
        </p:blipFill>
        <p:spPr>
          <a:xfrm>
            <a:off x="0" y="372532"/>
            <a:ext cx="9134947" cy="6526207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0" y="42863"/>
            <a:ext cx="8472488" cy="284162"/>
          </a:xfrm>
        </p:spPr>
        <p:txBody>
          <a:bodyPr>
            <a:normAutofit fontScale="90000"/>
          </a:bodyPr>
          <a:lstStyle/>
          <a:p>
            <a:r>
              <a:rPr lang="en-US" dirty="0"/>
              <a:t>modelos.forplad@gmail.com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" y="2323672"/>
            <a:ext cx="9143999" cy="1107996"/>
          </a:xfrm>
          <a:prstGeom prst="rect">
            <a:avLst/>
          </a:prstGeom>
          <a:pattFill prst="dkUpDiag">
            <a:fgClr>
              <a:srgbClr val="0C5749"/>
            </a:fgClr>
            <a:bgClr>
              <a:srgbClr val="002060"/>
            </a:bgClr>
          </a:pattFill>
          <a:ln>
            <a:noFill/>
          </a:ln>
        </p:spPr>
        <p:txBody>
          <a:bodyPr wrap="square" rtlCol="0">
            <a:spAutoFit/>
          </a:bodyPr>
          <a:lstStyle/>
          <a:p>
            <a:pPr marL="363538" algn="ctr"/>
            <a:r>
              <a:rPr lang="pt-B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Comissão de Modelos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3435256"/>
            <a:ext cx="9144002" cy="523091"/>
          </a:xfrm>
          <a:prstGeom prst="rect">
            <a:avLst/>
          </a:prstGeom>
          <a:solidFill>
            <a:srgbClr val="0C57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Obrigado!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238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3" name="Object 3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584200" y="2106613"/>
          <a:ext cx="8399463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4" imgW="4622800" imgH="2133600" progId="Equation.3">
                  <p:embed/>
                </p:oleObj>
              </mc:Choice>
              <mc:Fallback>
                <p:oleObj name="Equation" r:id="rId4" imgW="4622800" imgH="2133600" progId="Equation.3">
                  <p:embed/>
                  <p:pic>
                    <p:nvPicPr>
                      <p:cNvPr id="46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2106613"/>
                        <a:ext cx="8399463" cy="387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2288232" y="188640"/>
            <a:ext cx="65086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Fator de Qualidade – Doutorado (DQD)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1911896" y="2094756"/>
            <a:ext cx="1029320" cy="432048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475928" y="3579367"/>
            <a:ext cx="855712" cy="495548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7" name="Conector de seta reta 6"/>
          <p:cNvCxnSpPr>
            <a:stCxn id="4" idx="2"/>
            <a:endCxn id="6" idx="0"/>
          </p:cNvCxnSpPr>
          <p:nvPr/>
        </p:nvCxnSpPr>
        <p:spPr bwMode="auto">
          <a:xfrm flipH="1">
            <a:off x="903784" y="2526804"/>
            <a:ext cx="1522772" cy="10525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tângulo de cantos arredondados 7"/>
          <p:cNvSpPr/>
          <p:nvPr/>
        </p:nvSpPr>
        <p:spPr bwMode="auto">
          <a:xfrm>
            <a:off x="1512702" y="3363528"/>
            <a:ext cx="1080182" cy="936103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539552" y="4653136"/>
            <a:ext cx="8496944" cy="1368152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0" name="Conector de seta reta 9"/>
          <p:cNvCxnSpPr>
            <a:stCxn id="8" idx="2"/>
          </p:cNvCxnSpPr>
          <p:nvPr/>
        </p:nvCxnSpPr>
        <p:spPr bwMode="auto">
          <a:xfrm>
            <a:off x="2052793" y="4299631"/>
            <a:ext cx="0" cy="3535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418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9769" y="153008"/>
            <a:ext cx="6724719" cy="1295400"/>
          </a:xfrm>
        </p:spPr>
        <p:txBody>
          <a:bodyPr anchor="ctr"/>
          <a:lstStyle/>
          <a:p>
            <a:r>
              <a:rPr lang="pt-BR" sz="3600" dirty="0"/>
              <a:t>Matriz OCC na prática</a:t>
            </a:r>
            <a:endParaRPr lang="pt-BR" sz="3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1916832"/>
            <a:ext cx="83529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pt-BR" alt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Estamos formando nossos alunos?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pt-BR" alt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Como estamos formando nossos alunos?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pt-BR" alt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Como está o desempenho de nossos cursos?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pt-BR" alt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 qual momento da trajetória do aluno ele se torna retido?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pt-BR" alt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Qual a melhor estratégia para nossas decisões 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pt-BR" alt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Como se dá nossa discussão orçamentária?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pt-BR" alt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...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pt-BR" alt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pt-BR" altLang="pt-B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pt-BR" altLang="pt-B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82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Painéis</a:t>
            </a:r>
            <a:r>
              <a:rPr lang="en-US" dirty="0"/>
              <a:t> </a:t>
            </a:r>
            <a:r>
              <a:rPr lang="en-US" dirty="0" err="1"/>
              <a:t>Apresentados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Painel</a:t>
            </a:r>
            <a:r>
              <a:rPr lang="en-US" dirty="0"/>
              <a:t> dos Cortes</a:t>
            </a:r>
          </a:p>
          <a:p>
            <a:pPr lvl="1"/>
            <a:r>
              <a:rPr lang="pt-BR" dirty="0">
                <a:hlinkClick r:id="rId2"/>
              </a:rPr>
              <a:t>https://bit.ly/2Vzrtcw</a:t>
            </a:r>
            <a:endParaRPr lang="pt-BR" dirty="0"/>
          </a:p>
          <a:p>
            <a:r>
              <a:rPr lang="pt-BR" dirty="0"/>
              <a:t>Censo da Educação Superior</a:t>
            </a:r>
          </a:p>
          <a:p>
            <a:pPr lvl="1"/>
            <a:r>
              <a:rPr lang="pt-BR" dirty="0">
                <a:hlinkClick r:id="rId3"/>
              </a:rPr>
              <a:t>https://bit.ly/30mioqR</a:t>
            </a:r>
            <a:endParaRPr lang="pt-BR" dirty="0"/>
          </a:p>
          <a:p>
            <a:r>
              <a:rPr lang="pt-BR" dirty="0"/>
              <a:t>Despesas do Ministério da Educação</a:t>
            </a:r>
          </a:p>
          <a:p>
            <a:pPr lvl="1"/>
            <a:r>
              <a:rPr lang="pt-BR" dirty="0">
                <a:hlinkClick r:id="rId4"/>
              </a:rPr>
              <a:t>https://bit.ly/2PbLgB0</a:t>
            </a:r>
            <a:endParaRPr lang="pt-BR" dirty="0"/>
          </a:p>
          <a:p>
            <a:pPr lvl="1"/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1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5907"/>
            <a:ext cx="8229600" cy="4389437"/>
          </a:xfrm>
        </p:spPr>
        <p:txBody>
          <a:bodyPr/>
          <a:lstStyle/>
          <a:p>
            <a:pPr eaLnBrk="1" hangingPunct="1"/>
            <a:r>
              <a:rPr lang="pt-BR" altLang="pt-BR" sz="2400" b="1" dirty="0"/>
              <a:t>A Matriz de Orçamento de Custeio e Capital – Matriz OCC – é o instrumento de distribuição anual dos recursos destinados ao funcionamento do sistema de Instituições Federais de Ensino Superior (IFES), fundamentada em um modelo de cálculo orçamentário por fórmulas.</a:t>
            </a:r>
            <a:endParaRPr lang="pt-BR" altLang="pt-BR" sz="900" b="1" dirty="0"/>
          </a:p>
          <a:p>
            <a:pPr eaLnBrk="1" hangingPunct="1"/>
            <a:r>
              <a:rPr lang="pt-BR" altLang="pt-BR" sz="2400" b="1" dirty="0"/>
              <a:t>Critérios para a alocação de recursos para as Universidades </a:t>
            </a:r>
            <a:r>
              <a:rPr lang="pt-BR" altLang="pt-BR" sz="2400" b="1" i="1" dirty="0"/>
              <a:t>claros, transparentes e públicos </a:t>
            </a:r>
            <a:r>
              <a:rPr lang="pt-BR" altLang="pt-BR" sz="2400" b="1" dirty="0"/>
              <a:t>para todo o sistema federal de ensino superior; </a:t>
            </a:r>
          </a:p>
          <a:p>
            <a:pPr lvl="1" eaLnBrk="1" hangingPunct="1"/>
            <a:endParaRPr lang="pt-BR" altLang="pt-BR" sz="900" b="1" dirty="0"/>
          </a:p>
          <a:p>
            <a:pPr eaLnBrk="1" hangingPunct="1"/>
            <a:r>
              <a:rPr lang="pt-BR" altLang="pt-BR" sz="2400" b="1" dirty="0"/>
              <a:t>Equidade na distribuição de recursos para as IFES.</a:t>
            </a:r>
          </a:p>
          <a:p>
            <a:pPr lvl="1" eaLnBrk="1" hangingPunct="1"/>
            <a:endParaRPr lang="pt-BR" altLang="pt-BR" sz="2000" b="1" dirty="0"/>
          </a:p>
          <a:p>
            <a:pPr lvl="1" eaLnBrk="1" hangingPunct="1"/>
            <a:endParaRPr lang="pt-BR" altLang="pt-BR" sz="1800" dirty="0"/>
          </a:p>
          <a:p>
            <a:pPr lvl="2" eaLnBrk="1" hangingPunct="1">
              <a:buFontTx/>
              <a:buNone/>
            </a:pPr>
            <a:endParaRPr lang="pt-BR" altLang="pt-BR" sz="1800" dirty="0"/>
          </a:p>
          <a:p>
            <a:pPr eaLnBrk="1" hangingPunct="1"/>
            <a:endParaRPr lang="pt-BR" alt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BR" altLang="pt-BR" sz="3400" dirty="0"/>
              <a:t>Matriz OCC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308057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9288"/>
            <a:ext cx="8229600" cy="4389437"/>
          </a:xfrm>
        </p:spPr>
        <p:txBody>
          <a:bodyPr/>
          <a:lstStyle/>
          <a:p>
            <a:pPr eaLnBrk="1" hangingPunct="1"/>
            <a:r>
              <a:rPr lang="pt-BR" altLang="pt-BR" sz="2800" b="1" dirty="0"/>
              <a:t>Andifes</a:t>
            </a:r>
          </a:p>
          <a:p>
            <a:pPr lvl="1" eaLnBrk="1" hangingPunct="1"/>
            <a:r>
              <a:rPr lang="pt-BR" altLang="pt-BR" sz="2400" b="1" dirty="0"/>
              <a:t>Comissão de Orçamento</a:t>
            </a:r>
          </a:p>
          <a:p>
            <a:pPr eaLnBrk="1" hangingPunct="1"/>
            <a:r>
              <a:rPr lang="pt-BR" altLang="pt-BR" sz="2800" b="1" dirty="0" err="1"/>
              <a:t>Forplad</a:t>
            </a:r>
            <a:endParaRPr lang="pt-BR" altLang="pt-BR" sz="2800" b="1" dirty="0"/>
          </a:p>
          <a:p>
            <a:pPr lvl="1" eaLnBrk="1" hangingPunct="1"/>
            <a:r>
              <a:rPr lang="pt-BR" altLang="pt-BR" sz="2400" b="1" dirty="0"/>
              <a:t>Comissão de Modelos</a:t>
            </a:r>
          </a:p>
          <a:p>
            <a:pPr eaLnBrk="1" hangingPunct="1"/>
            <a:r>
              <a:rPr lang="pt-BR" altLang="pt-BR" sz="2800" b="1" dirty="0"/>
              <a:t>Ministério da Educação - </a:t>
            </a:r>
            <a:r>
              <a:rPr lang="pt-BR" altLang="pt-BR" sz="2800" b="1" dirty="0" err="1"/>
              <a:t>SESu</a:t>
            </a:r>
            <a:endParaRPr lang="pt-BR" altLang="pt-BR" sz="2800" b="1" dirty="0"/>
          </a:p>
          <a:p>
            <a:pPr lvl="1" eaLnBrk="1" hangingPunct="1"/>
            <a:r>
              <a:rPr lang="pt-BR" altLang="pt-BR" sz="2400" b="1" dirty="0"/>
              <a:t>DIFES – Diretoria de Desenvolvimento da Rede de Instituições Federais de Ensino Superior.</a:t>
            </a:r>
          </a:p>
          <a:p>
            <a:pPr lvl="1" eaLnBrk="1" hangingPunct="1"/>
            <a:r>
              <a:rPr lang="pt-BR" altLang="pt-BR" sz="2400" b="1" dirty="0"/>
              <a:t>CGPO – Coordenadoria Geral de Planejamento e Orçamento das Instituições Federais de Ensino.</a:t>
            </a:r>
          </a:p>
          <a:p>
            <a:pPr marL="0" indent="0" eaLnBrk="1" hangingPunct="1">
              <a:buNone/>
            </a:pPr>
            <a:endParaRPr lang="pt-BR" altLang="pt-BR" sz="2800" dirty="0"/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2267744" y="188640"/>
            <a:ext cx="65086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Matriz OCC - Contextualização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08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9288"/>
            <a:ext cx="8229600" cy="4389437"/>
          </a:xfrm>
        </p:spPr>
        <p:txBody>
          <a:bodyPr/>
          <a:lstStyle/>
          <a:p>
            <a:pPr eaLnBrk="1" hangingPunct="1"/>
            <a:r>
              <a:rPr lang="pt-BR" altLang="pt-BR" sz="2800" b="1" dirty="0"/>
              <a:t>Base legal da Matriz OCC:</a:t>
            </a:r>
          </a:p>
          <a:p>
            <a:pPr lvl="1" eaLnBrk="1" hangingPunct="1"/>
            <a:r>
              <a:rPr lang="pt-BR" altLang="pt-BR" sz="2400" b="1" dirty="0"/>
              <a:t>Decreto nº 7233 - 19 de julho de 2010:</a:t>
            </a:r>
          </a:p>
          <a:p>
            <a:pPr lvl="2" eaLnBrk="1" hangingPunct="1"/>
            <a:r>
              <a:rPr lang="pt-BR" altLang="pt-BR" dirty="0"/>
              <a:t>Define critérios base para os parâmetros utilizados na elaboração da Matriz OCC.</a:t>
            </a:r>
            <a:endParaRPr lang="pt-BR" altLang="pt-BR" sz="2000" dirty="0"/>
          </a:p>
          <a:p>
            <a:pPr lvl="2" eaLnBrk="1" hangingPunct="1">
              <a:buFontTx/>
              <a:buNone/>
            </a:pPr>
            <a:endParaRPr lang="pt-BR" altLang="pt-BR" sz="2000" dirty="0"/>
          </a:p>
          <a:p>
            <a:pPr lvl="1" eaLnBrk="1" hangingPunct="1"/>
            <a:r>
              <a:rPr lang="pt-BR" altLang="pt-BR" sz="2400" b="1" dirty="0"/>
              <a:t>Portaria MEC nº 651 - 24 de julho de 2013:</a:t>
            </a:r>
          </a:p>
          <a:p>
            <a:pPr lvl="2" eaLnBrk="1" hangingPunct="1"/>
            <a:r>
              <a:rPr lang="pt-BR" altLang="pt-BR" dirty="0"/>
              <a:t>Institucionaliza, no âmbito do Ministério da Educação, a Matriz de Orçamento de Outros Custeios e Capital - Matriz OCC, como instrumento de distribuição anual dos recursos destinados às Universidades Federais.</a:t>
            </a:r>
            <a:endParaRPr lang="pt-BR" altLang="pt-BR" sz="2000" dirty="0"/>
          </a:p>
          <a:p>
            <a:pPr eaLnBrk="1" hangingPunct="1"/>
            <a:endParaRPr lang="pt-BR" altLang="pt-BR" sz="2800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2288232" y="188640"/>
            <a:ext cx="65086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4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Matriz OCC - Base Legal</a:t>
            </a:r>
            <a:endParaRPr kumimoji="0" lang="pt-BR" sz="3400" b="1" i="0" u="none" strike="noStrike" kern="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85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9144000" cy="650442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 do Tempo: Da Censo à Matriz (Fase Interna)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766175" y="0"/>
            <a:ext cx="377825" cy="3730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06" y="4732714"/>
            <a:ext cx="2352269" cy="1954080"/>
          </a:xfrm>
          <a:prstGeom prst="rect">
            <a:avLst/>
          </a:prstGeom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833184286"/>
              </p:ext>
            </p:extLst>
          </p:nvPr>
        </p:nvGraphicFramePr>
        <p:xfrm>
          <a:off x="420688" y="733542"/>
          <a:ext cx="8482680" cy="223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772716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1_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25429</TotalTime>
  <Words>2311</Words>
  <Application>Microsoft Office PowerPoint</Application>
  <PresentationFormat>Apresentação na tela (4:3)</PresentationFormat>
  <Paragraphs>784</Paragraphs>
  <Slides>41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41</vt:i4>
      </vt:variant>
    </vt:vector>
  </HeadingPairs>
  <TitlesOfParts>
    <vt:vector size="59" baseType="lpstr">
      <vt:lpstr>Arial</vt:lpstr>
      <vt:lpstr>Arial Narrow</vt:lpstr>
      <vt:lpstr>Caladea</vt:lpstr>
      <vt:lpstr>Calibri</vt:lpstr>
      <vt:lpstr>Cambria</vt:lpstr>
      <vt:lpstr>Cambria Math</vt:lpstr>
      <vt:lpstr>Tw Cen MT</vt:lpstr>
      <vt:lpstr>Tw Cen MT Condensed</vt:lpstr>
      <vt:lpstr>Wingdings</vt:lpstr>
      <vt:lpstr>Wingdings 2</vt:lpstr>
      <vt:lpstr>Wingdings 3</vt:lpstr>
      <vt:lpstr>HDOfficeLightV0</vt:lpstr>
      <vt:lpstr>Integral</vt:lpstr>
      <vt:lpstr>1_HDOfficeLightV0</vt:lpstr>
      <vt:lpstr>Rede</vt:lpstr>
      <vt:lpstr>Equação</vt:lpstr>
      <vt:lpstr>Ecuación</vt:lpstr>
      <vt:lpstr>Equation</vt:lpstr>
      <vt:lpstr>Apresentação do PowerPoint</vt:lpstr>
      <vt:lpstr>Os modelos da Comissão de Modelos</vt:lpstr>
      <vt:lpstr>Atividades</vt:lpstr>
      <vt:lpstr>modelos.forplad@gmail.com</vt:lpstr>
      <vt:lpstr>Painéis Apresentados</vt:lpstr>
      <vt:lpstr>Matriz OCC</vt:lpstr>
      <vt:lpstr>Apresentação do PowerPoint</vt:lpstr>
      <vt:lpstr>Apresentação do PowerPoint</vt:lpstr>
      <vt:lpstr>Linha do Tempo: Da Censo à Matriz (Fase Interna)</vt:lpstr>
      <vt:lpstr>Participação</vt:lpstr>
      <vt:lpstr>Linha do Tempo: Da Matriz aos Limites no Simec (Fase Interna)</vt:lpstr>
      <vt:lpstr>Descrição</vt:lpstr>
      <vt:lpstr>Linha do Tempo: Do Simec à LOA2018 (Fase Externa)</vt:lpstr>
      <vt:lpstr>Censo da Educação Superior – Apuração da Matriz</vt:lpstr>
      <vt:lpstr>Censo da Educação Superior – Apuração da Matriz</vt:lpstr>
      <vt:lpstr>Censo da Educação Superior – Apuração da Matriz</vt:lpstr>
      <vt:lpstr>Censo da Educação Superior – Apuração da Matriz</vt:lpstr>
      <vt:lpstr>Total de Alunos Equivalentes de Graduação (TAEG)</vt:lpstr>
      <vt:lpstr>Classificação Padrão dos cursos de Graduação: Modelo Matriz OCC</vt:lpstr>
      <vt:lpstr>Temporalidade</vt:lpstr>
      <vt:lpstr>Matriz OCC: os cursos na Matriz </vt:lpstr>
      <vt:lpstr>Apresentação do PowerPoint</vt:lpstr>
      <vt:lpstr>Apresentação do PowerPoint</vt:lpstr>
      <vt:lpstr>Apresentação do PowerPoint</vt:lpstr>
      <vt:lpstr>Apresentação do PowerPoint</vt:lpstr>
      <vt:lpstr>Matriz OCC: exemplo/simulação</vt:lpstr>
      <vt:lpstr>Matriz OCC: exemplo/simulação</vt:lpstr>
      <vt:lpstr>Matriz OCC: exemplo/simulação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Matriz OCC na prática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Tesouro Gerencial</dc:title>
  <dc:creator>Poty</dc:creator>
  <cp:lastModifiedBy>Ediclei dos Santos Oliveira</cp:lastModifiedBy>
  <cp:revision>525</cp:revision>
  <cp:lastPrinted>2017-11-13T22:00:13Z</cp:lastPrinted>
  <dcterms:created xsi:type="dcterms:W3CDTF">2016-07-03T23:59:14Z</dcterms:created>
  <dcterms:modified xsi:type="dcterms:W3CDTF">2019-08-28T17:08:21Z</dcterms:modified>
</cp:coreProperties>
</file>