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72" r:id="rId3"/>
    <p:sldId id="268" r:id="rId4"/>
    <p:sldId id="274" r:id="rId5"/>
    <p:sldId id="276" r:id="rId6"/>
    <p:sldId id="277" r:id="rId7"/>
    <p:sldId id="275" r:id="rId8"/>
    <p:sldId id="269" r:id="rId9"/>
    <p:sldId id="270" r:id="rId10"/>
    <p:sldId id="273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059"/>
  </p:normalViewPr>
  <p:slideViewPr>
    <p:cSldViewPr snapToGrid="0" snapToObjects="1">
      <p:cViewPr varScale="1">
        <p:scale>
          <a:sx n="55" d="100"/>
          <a:sy n="5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BACF3-12E1-1145-AA81-5757FBC139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69F4888A-80A7-094F-8A0E-385DB751880E}">
      <dgm:prSet/>
      <dgm:spPr/>
      <dgm:t>
        <a:bodyPr/>
        <a:lstStyle/>
        <a:p>
          <a:r>
            <a:rPr lang="pt-BR"/>
            <a:t>GT Obras Paralisadas</a:t>
          </a:r>
        </a:p>
      </dgm:t>
    </dgm:pt>
    <dgm:pt modelId="{285FBC91-253C-AB46-BDDD-6A22CC8E8C3D}" type="parTrans" cxnId="{7324177E-B4AA-9F4D-8F86-86ECE92270A9}">
      <dgm:prSet/>
      <dgm:spPr/>
      <dgm:t>
        <a:bodyPr/>
        <a:lstStyle/>
        <a:p>
          <a:endParaRPr lang="pt-BR"/>
        </a:p>
      </dgm:t>
    </dgm:pt>
    <dgm:pt modelId="{84699513-6511-774D-8606-459ACFC68AE9}" type="sibTrans" cxnId="{7324177E-B4AA-9F4D-8F86-86ECE92270A9}">
      <dgm:prSet/>
      <dgm:spPr/>
      <dgm:t>
        <a:bodyPr/>
        <a:lstStyle/>
        <a:p>
          <a:endParaRPr lang="pt-BR"/>
        </a:p>
      </dgm:t>
    </dgm:pt>
    <dgm:pt modelId="{63D0E89C-039A-8547-995B-11DD00AB6584}">
      <dgm:prSet/>
      <dgm:spPr/>
      <dgm:t>
        <a:bodyPr/>
        <a:lstStyle/>
        <a:p>
          <a:r>
            <a:rPr lang="pt-BR"/>
            <a:t>Forplad Com. ADM + Com. Planejamento + SESU</a:t>
          </a:r>
        </a:p>
      </dgm:t>
    </dgm:pt>
    <dgm:pt modelId="{A494171C-92A4-2143-8B9A-954B565F41BC}" type="parTrans" cxnId="{72C6A469-154F-1C49-BA02-02FC1592DBF7}">
      <dgm:prSet/>
      <dgm:spPr/>
      <dgm:t>
        <a:bodyPr/>
        <a:lstStyle/>
        <a:p>
          <a:endParaRPr lang="pt-BR"/>
        </a:p>
      </dgm:t>
    </dgm:pt>
    <dgm:pt modelId="{3B737E84-0880-8E42-B988-8082C81926F4}" type="sibTrans" cxnId="{72C6A469-154F-1C49-BA02-02FC1592DBF7}">
      <dgm:prSet/>
      <dgm:spPr/>
      <dgm:t>
        <a:bodyPr/>
        <a:lstStyle/>
        <a:p>
          <a:endParaRPr lang="pt-BR"/>
        </a:p>
      </dgm:t>
    </dgm:pt>
    <dgm:pt modelId="{E2268AD5-1F8A-4C4A-BEA2-1DE876669300}">
      <dgm:prSet/>
      <dgm:spPr/>
      <dgm:t>
        <a:bodyPr/>
        <a:lstStyle/>
        <a:p>
          <a:r>
            <a:rPr lang="pt-BR"/>
            <a:t>GT Gest</a:t>
          </a:r>
          <a:r>
            <a:rPr lang="en-US"/>
            <a:t>ão de Riscos</a:t>
          </a:r>
          <a:endParaRPr lang="pt-BR"/>
        </a:p>
      </dgm:t>
    </dgm:pt>
    <dgm:pt modelId="{04411F84-3DE5-5F45-BE18-2F0BCA09381F}" type="parTrans" cxnId="{29B98FAF-4048-C84C-9A9A-B00E1FF72352}">
      <dgm:prSet/>
      <dgm:spPr/>
      <dgm:t>
        <a:bodyPr/>
        <a:lstStyle/>
        <a:p>
          <a:endParaRPr lang="pt-BR"/>
        </a:p>
      </dgm:t>
    </dgm:pt>
    <dgm:pt modelId="{26C2F3D3-A2FA-1A49-9FCA-206C49FF4E81}" type="sibTrans" cxnId="{29B98FAF-4048-C84C-9A9A-B00E1FF72352}">
      <dgm:prSet/>
      <dgm:spPr/>
      <dgm:t>
        <a:bodyPr/>
        <a:lstStyle/>
        <a:p>
          <a:endParaRPr lang="pt-BR"/>
        </a:p>
      </dgm:t>
    </dgm:pt>
    <dgm:pt modelId="{00998425-8728-8E4F-B9F0-BF78EE76B3E8}">
      <dgm:prSet/>
      <dgm:spPr/>
      <dgm:t>
        <a:bodyPr/>
        <a:lstStyle/>
        <a:p>
          <a:r>
            <a:rPr lang="pt-BR"/>
            <a:t>Forplad Com. ADM + Com. Planejamento</a:t>
          </a:r>
        </a:p>
      </dgm:t>
    </dgm:pt>
    <dgm:pt modelId="{A92FA16C-84C5-3349-A6AD-C9BD5E0C928C}" type="parTrans" cxnId="{3ED9D12D-BFDE-F247-8A0D-364A9E905BC6}">
      <dgm:prSet/>
      <dgm:spPr/>
      <dgm:t>
        <a:bodyPr/>
        <a:lstStyle/>
        <a:p>
          <a:endParaRPr lang="pt-BR"/>
        </a:p>
      </dgm:t>
    </dgm:pt>
    <dgm:pt modelId="{96A55BFC-6195-394C-8DAD-BA6B8E8B0613}" type="sibTrans" cxnId="{3ED9D12D-BFDE-F247-8A0D-364A9E905BC6}">
      <dgm:prSet/>
      <dgm:spPr/>
      <dgm:t>
        <a:bodyPr/>
        <a:lstStyle/>
        <a:p>
          <a:endParaRPr lang="pt-BR"/>
        </a:p>
      </dgm:t>
    </dgm:pt>
    <dgm:pt modelId="{C1BC1B89-F3AC-E64D-8338-4CEFFDFA3CA1}">
      <dgm:prSet/>
      <dgm:spPr/>
      <dgm:t>
        <a:bodyPr/>
        <a:lstStyle/>
        <a:p>
          <a:r>
            <a:rPr lang="en-US"/>
            <a:t>GT Compras Compartilhadas</a:t>
          </a:r>
          <a:endParaRPr lang="pt-BR"/>
        </a:p>
      </dgm:t>
    </dgm:pt>
    <dgm:pt modelId="{27E352FA-9EAD-594D-99B4-F29EF9295B93}" type="parTrans" cxnId="{8870F85E-E4C8-5948-A1E6-6DFF90145DD3}">
      <dgm:prSet/>
      <dgm:spPr/>
      <dgm:t>
        <a:bodyPr/>
        <a:lstStyle/>
        <a:p>
          <a:endParaRPr lang="pt-BR"/>
        </a:p>
      </dgm:t>
    </dgm:pt>
    <dgm:pt modelId="{344B2D37-A44D-8043-B75C-D260D1CAB4D8}" type="sibTrans" cxnId="{8870F85E-E4C8-5948-A1E6-6DFF90145DD3}">
      <dgm:prSet/>
      <dgm:spPr/>
      <dgm:t>
        <a:bodyPr/>
        <a:lstStyle/>
        <a:p>
          <a:endParaRPr lang="pt-BR"/>
        </a:p>
      </dgm:t>
    </dgm:pt>
    <dgm:pt modelId="{42A132A7-F9DC-4A4C-8433-219AF487D008}">
      <dgm:prSet/>
      <dgm:spPr/>
      <dgm:t>
        <a:bodyPr/>
        <a:lstStyle/>
        <a:p>
          <a:r>
            <a:rPr lang="pt-BR"/>
            <a:t>Forplad Com. ADM + SESU</a:t>
          </a:r>
        </a:p>
      </dgm:t>
    </dgm:pt>
    <dgm:pt modelId="{4FB8DDD9-46F8-274B-8A4D-85A7FFF8B0A0}" type="parTrans" cxnId="{6480543B-184D-1345-A276-31DC535D40D2}">
      <dgm:prSet/>
      <dgm:spPr/>
      <dgm:t>
        <a:bodyPr/>
        <a:lstStyle/>
        <a:p>
          <a:endParaRPr lang="pt-BR"/>
        </a:p>
      </dgm:t>
    </dgm:pt>
    <dgm:pt modelId="{C4AA8909-2D92-D144-B1D3-C283B1D992D5}" type="sibTrans" cxnId="{6480543B-184D-1345-A276-31DC535D40D2}">
      <dgm:prSet/>
      <dgm:spPr/>
      <dgm:t>
        <a:bodyPr/>
        <a:lstStyle/>
        <a:p>
          <a:endParaRPr lang="pt-BR"/>
        </a:p>
      </dgm:t>
    </dgm:pt>
    <dgm:pt modelId="{BF26E24A-304F-E546-8610-010FC056DD38}">
      <dgm:prSet/>
      <dgm:spPr/>
      <dgm:t>
        <a:bodyPr/>
        <a:lstStyle/>
        <a:p>
          <a:r>
            <a:rPr lang="pt-BR"/>
            <a:t>GT Gest</a:t>
          </a:r>
          <a:r>
            <a:rPr lang="en-US"/>
            <a:t>ão de Créditos</a:t>
          </a:r>
          <a:endParaRPr lang="pt-BR"/>
        </a:p>
      </dgm:t>
    </dgm:pt>
    <dgm:pt modelId="{EF3A92DB-313B-8744-BA3F-9CA3C91BB2F8}" type="parTrans" cxnId="{C226B9E2-6B46-AB47-857F-58E609BD2569}">
      <dgm:prSet/>
      <dgm:spPr/>
      <dgm:t>
        <a:bodyPr/>
        <a:lstStyle/>
        <a:p>
          <a:endParaRPr lang="pt-BR"/>
        </a:p>
      </dgm:t>
    </dgm:pt>
    <dgm:pt modelId="{4EE48D9F-6063-8D47-B015-08DF5290AB69}" type="sibTrans" cxnId="{C226B9E2-6B46-AB47-857F-58E609BD2569}">
      <dgm:prSet/>
      <dgm:spPr/>
      <dgm:t>
        <a:bodyPr/>
        <a:lstStyle/>
        <a:p>
          <a:endParaRPr lang="pt-BR"/>
        </a:p>
      </dgm:t>
    </dgm:pt>
    <dgm:pt modelId="{F8F72395-CF27-E644-B601-5977C831BE0D}">
      <dgm:prSet/>
      <dgm:spPr/>
      <dgm:t>
        <a:bodyPr/>
        <a:lstStyle/>
        <a:p>
          <a:r>
            <a:rPr lang="pt-BR"/>
            <a:t>Forplad Com. ADM + SGTIC/MPDG + FONDCF</a:t>
          </a:r>
        </a:p>
      </dgm:t>
    </dgm:pt>
    <dgm:pt modelId="{CD32FF10-4D1F-7645-ABCB-D38011277721}" type="parTrans" cxnId="{CDE562A9-9FF3-654E-A942-249B74B34372}">
      <dgm:prSet/>
      <dgm:spPr/>
      <dgm:t>
        <a:bodyPr/>
        <a:lstStyle/>
        <a:p>
          <a:endParaRPr lang="pt-BR"/>
        </a:p>
      </dgm:t>
    </dgm:pt>
    <dgm:pt modelId="{BC836073-7217-C44C-9284-95F19E4B56C5}" type="sibTrans" cxnId="{CDE562A9-9FF3-654E-A942-249B74B34372}">
      <dgm:prSet/>
      <dgm:spPr/>
      <dgm:t>
        <a:bodyPr/>
        <a:lstStyle/>
        <a:p>
          <a:endParaRPr lang="pt-BR"/>
        </a:p>
      </dgm:t>
    </dgm:pt>
    <dgm:pt modelId="{180818DC-C620-7D40-9E33-25CF04F7C5F6}">
      <dgm:prSet/>
      <dgm:spPr/>
      <dgm:t>
        <a:bodyPr/>
        <a:lstStyle/>
        <a:p>
          <a:r>
            <a:rPr lang="pt-BR"/>
            <a:t>GT Gest</a:t>
          </a:r>
          <a:r>
            <a:rPr lang="en-US"/>
            <a:t>ão de Custos</a:t>
          </a:r>
          <a:endParaRPr lang="pt-BR"/>
        </a:p>
      </dgm:t>
    </dgm:pt>
    <dgm:pt modelId="{3F8A2048-F655-4744-828D-47D7723700B3}" type="parTrans" cxnId="{C166840C-18FE-6D46-AC1E-E2449E11B8DB}">
      <dgm:prSet/>
      <dgm:spPr/>
      <dgm:t>
        <a:bodyPr/>
        <a:lstStyle/>
        <a:p>
          <a:endParaRPr lang="pt-BR"/>
        </a:p>
      </dgm:t>
    </dgm:pt>
    <dgm:pt modelId="{25410D2D-287A-674B-A838-A8C014570673}" type="sibTrans" cxnId="{C166840C-18FE-6D46-AC1E-E2449E11B8DB}">
      <dgm:prSet/>
      <dgm:spPr/>
      <dgm:t>
        <a:bodyPr/>
        <a:lstStyle/>
        <a:p>
          <a:endParaRPr lang="pt-BR"/>
        </a:p>
      </dgm:t>
    </dgm:pt>
    <dgm:pt modelId="{2BEE04C4-3C2D-1747-B85F-16124338247F}">
      <dgm:prSet/>
      <dgm:spPr/>
      <dgm:t>
        <a:bodyPr/>
        <a:lstStyle/>
        <a:p>
          <a:r>
            <a:rPr lang="pt-BR"/>
            <a:t>Forplad Com. ADM + Com. Planejamento</a:t>
          </a:r>
        </a:p>
      </dgm:t>
    </dgm:pt>
    <dgm:pt modelId="{9E132AAB-0677-0144-916A-8759F85F2694}" type="parTrans" cxnId="{C64F605A-48FF-3944-8FE0-03334B1EECA8}">
      <dgm:prSet/>
      <dgm:spPr/>
      <dgm:t>
        <a:bodyPr/>
        <a:lstStyle/>
        <a:p>
          <a:endParaRPr lang="pt-BR"/>
        </a:p>
      </dgm:t>
    </dgm:pt>
    <dgm:pt modelId="{9A18CADA-BDC7-F24A-BA5E-1C084A708CBC}" type="sibTrans" cxnId="{C64F605A-48FF-3944-8FE0-03334B1EECA8}">
      <dgm:prSet/>
      <dgm:spPr/>
      <dgm:t>
        <a:bodyPr/>
        <a:lstStyle/>
        <a:p>
          <a:endParaRPr lang="pt-BR"/>
        </a:p>
      </dgm:t>
    </dgm:pt>
    <dgm:pt modelId="{D1DC36D8-A6B3-E34A-BB0B-5130863E5403}" type="pres">
      <dgm:prSet presAssocID="{81DBACF3-12E1-1145-AA81-5757FBC1397B}" presName="Name0" presStyleCnt="0">
        <dgm:presLayoutVars>
          <dgm:dir/>
          <dgm:animLvl val="lvl"/>
          <dgm:resizeHandles val="exact"/>
        </dgm:presLayoutVars>
      </dgm:prSet>
      <dgm:spPr/>
    </dgm:pt>
    <dgm:pt modelId="{4804A54D-E105-C34E-8C4C-79C049BE21CE}" type="pres">
      <dgm:prSet presAssocID="{69F4888A-80A7-094F-8A0E-385DB751880E}" presName="linNode" presStyleCnt="0"/>
      <dgm:spPr/>
    </dgm:pt>
    <dgm:pt modelId="{6FB0F24E-435F-D14D-8D85-42DB9361E078}" type="pres">
      <dgm:prSet presAssocID="{69F4888A-80A7-094F-8A0E-385DB751880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E5CD576-BD40-4E4E-9968-FE3463F6111C}" type="pres">
      <dgm:prSet presAssocID="{69F4888A-80A7-094F-8A0E-385DB751880E}" presName="descendantText" presStyleLbl="alignAccFollowNode1" presStyleIdx="0" presStyleCnt="5">
        <dgm:presLayoutVars>
          <dgm:bulletEnabled val="1"/>
        </dgm:presLayoutVars>
      </dgm:prSet>
      <dgm:spPr/>
    </dgm:pt>
    <dgm:pt modelId="{1213F541-8BBD-7142-8381-CABC6A8CED54}" type="pres">
      <dgm:prSet presAssocID="{84699513-6511-774D-8606-459ACFC68AE9}" presName="sp" presStyleCnt="0"/>
      <dgm:spPr/>
    </dgm:pt>
    <dgm:pt modelId="{74CA23F6-2ACA-3145-97C2-A5378306E851}" type="pres">
      <dgm:prSet presAssocID="{E2268AD5-1F8A-4C4A-BEA2-1DE876669300}" presName="linNode" presStyleCnt="0"/>
      <dgm:spPr/>
    </dgm:pt>
    <dgm:pt modelId="{43228EE9-A166-3940-81C4-39DD2D88F7A2}" type="pres">
      <dgm:prSet presAssocID="{E2268AD5-1F8A-4C4A-BEA2-1DE876669300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F6CE4A2-5E2F-BA46-B857-C334FB66B5E6}" type="pres">
      <dgm:prSet presAssocID="{E2268AD5-1F8A-4C4A-BEA2-1DE876669300}" presName="descendantText" presStyleLbl="alignAccFollowNode1" presStyleIdx="1" presStyleCnt="5">
        <dgm:presLayoutVars>
          <dgm:bulletEnabled val="1"/>
        </dgm:presLayoutVars>
      </dgm:prSet>
      <dgm:spPr/>
    </dgm:pt>
    <dgm:pt modelId="{DBDC6AD0-00C2-9441-A518-D27223AB3647}" type="pres">
      <dgm:prSet presAssocID="{26C2F3D3-A2FA-1A49-9FCA-206C49FF4E81}" presName="sp" presStyleCnt="0"/>
      <dgm:spPr/>
    </dgm:pt>
    <dgm:pt modelId="{B2EA8A8D-E332-0541-B848-5B64E33E0558}" type="pres">
      <dgm:prSet presAssocID="{C1BC1B89-F3AC-E64D-8338-4CEFFDFA3CA1}" presName="linNode" presStyleCnt="0"/>
      <dgm:spPr/>
    </dgm:pt>
    <dgm:pt modelId="{0F90856A-3246-6841-B8F0-3F4B25DAED5B}" type="pres">
      <dgm:prSet presAssocID="{C1BC1B89-F3AC-E64D-8338-4CEFFDFA3CA1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80C237B-AD6C-3148-A7C7-AEBD561D930E}" type="pres">
      <dgm:prSet presAssocID="{C1BC1B89-F3AC-E64D-8338-4CEFFDFA3CA1}" presName="descendantText" presStyleLbl="alignAccFollowNode1" presStyleIdx="2" presStyleCnt="5">
        <dgm:presLayoutVars>
          <dgm:bulletEnabled val="1"/>
        </dgm:presLayoutVars>
      </dgm:prSet>
      <dgm:spPr/>
    </dgm:pt>
    <dgm:pt modelId="{168C3F63-EE5E-0641-9F92-BBA77972F406}" type="pres">
      <dgm:prSet presAssocID="{344B2D37-A44D-8043-B75C-D260D1CAB4D8}" presName="sp" presStyleCnt="0"/>
      <dgm:spPr/>
    </dgm:pt>
    <dgm:pt modelId="{75788E0C-B04B-324F-93C0-44C49761A91B}" type="pres">
      <dgm:prSet presAssocID="{BF26E24A-304F-E546-8610-010FC056DD38}" presName="linNode" presStyleCnt="0"/>
      <dgm:spPr/>
    </dgm:pt>
    <dgm:pt modelId="{71A8099C-EB8F-414B-862B-F70406B34E79}" type="pres">
      <dgm:prSet presAssocID="{BF26E24A-304F-E546-8610-010FC056DD3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02B5121-9CDE-F746-A6BF-EF836089DAAB}" type="pres">
      <dgm:prSet presAssocID="{BF26E24A-304F-E546-8610-010FC056DD38}" presName="descendantText" presStyleLbl="alignAccFollowNode1" presStyleIdx="3" presStyleCnt="5">
        <dgm:presLayoutVars>
          <dgm:bulletEnabled val="1"/>
        </dgm:presLayoutVars>
      </dgm:prSet>
      <dgm:spPr/>
    </dgm:pt>
    <dgm:pt modelId="{1F91B472-EFF9-684B-A4C4-58D6AF64278E}" type="pres">
      <dgm:prSet presAssocID="{4EE48D9F-6063-8D47-B015-08DF5290AB69}" presName="sp" presStyleCnt="0"/>
      <dgm:spPr/>
    </dgm:pt>
    <dgm:pt modelId="{828E1E39-178B-BC44-AD17-B5EE4FD4457B}" type="pres">
      <dgm:prSet presAssocID="{180818DC-C620-7D40-9E33-25CF04F7C5F6}" presName="linNode" presStyleCnt="0"/>
      <dgm:spPr/>
    </dgm:pt>
    <dgm:pt modelId="{64668D7B-150A-6547-BCA7-505EDDB19094}" type="pres">
      <dgm:prSet presAssocID="{180818DC-C620-7D40-9E33-25CF04F7C5F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C2EE9B54-A7B2-1E4A-AC6C-2C535AF7DC4A}" type="pres">
      <dgm:prSet presAssocID="{180818DC-C620-7D40-9E33-25CF04F7C5F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166840C-18FE-6D46-AC1E-E2449E11B8DB}" srcId="{81DBACF3-12E1-1145-AA81-5757FBC1397B}" destId="{180818DC-C620-7D40-9E33-25CF04F7C5F6}" srcOrd="4" destOrd="0" parTransId="{3F8A2048-F655-4744-828D-47D7723700B3}" sibTransId="{25410D2D-287A-674B-A838-A8C014570673}"/>
    <dgm:cxn modelId="{3ED9D12D-BFDE-F247-8A0D-364A9E905BC6}" srcId="{E2268AD5-1F8A-4C4A-BEA2-1DE876669300}" destId="{00998425-8728-8E4F-B9F0-BF78EE76B3E8}" srcOrd="0" destOrd="0" parTransId="{A92FA16C-84C5-3349-A6AD-C9BD5E0C928C}" sibTransId="{96A55BFC-6195-394C-8DAD-BA6B8E8B0613}"/>
    <dgm:cxn modelId="{DC48173A-60CE-644A-9876-09CAEF4097F8}" type="presOf" srcId="{180818DC-C620-7D40-9E33-25CF04F7C5F6}" destId="{64668D7B-150A-6547-BCA7-505EDDB19094}" srcOrd="0" destOrd="0" presId="urn:microsoft.com/office/officeart/2005/8/layout/vList5"/>
    <dgm:cxn modelId="{6480543B-184D-1345-A276-31DC535D40D2}" srcId="{C1BC1B89-F3AC-E64D-8338-4CEFFDFA3CA1}" destId="{42A132A7-F9DC-4A4C-8433-219AF487D008}" srcOrd="0" destOrd="0" parTransId="{4FB8DDD9-46F8-274B-8A4D-85A7FFF8B0A0}" sibTransId="{C4AA8909-2D92-D144-B1D3-C283B1D992D5}"/>
    <dgm:cxn modelId="{D00D4340-10E3-E14E-A196-B77624392619}" type="presOf" srcId="{69F4888A-80A7-094F-8A0E-385DB751880E}" destId="{6FB0F24E-435F-D14D-8D85-42DB9361E078}" srcOrd="0" destOrd="0" presId="urn:microsoft.com/office/officeart/2005/8/layout/vList5"/>
    <dgm:cxn modelId="{C64F605A-48FF-3944-8FE0-03334B1EECA8}" srcId="{180818DC-C620-7D40-9E33-25CF04F7C5F6}" destId="{2BEE04C4-3C2D-1747-B85F-16124338247F}" srcOrd="0" destOrd="0" parTransId="{9E132AAB-0677-0144-916A-8759F85F2694}" sibTransId="{9A18CADA-BDC7-F24A-BA5E-1C084A708CBC}"/>
    <dgm:cxn modelId="{8870F85E-E4C8-5948-A1E6-6DFF90145DD3}" srcId="{81DBACF3-12E1-1145-AA81-5757FBC1397B}" destId="{C1BC1B89-F3AC-E64D-8338-4CEFFDFA3CA1}" srcOrd="2" destOrd="0" parTransId="{27E352FA-9EAD-594D-99B4-F29EF9295B93}" sibTransId="{344B2D37-A44D-8043-B75C-D260D1CAB4D8}"/>
    <dgm:cxn modelId="{21E89061-877A-CF44-ACED-6B8720099525}" type="presOf" srcId="{00998425-8728-8E4F-B9F0-BF78EE76B3E8}" destId="{8F6CE4A2-5E2F-BA46-B857-C334FB66B5E6}" srcOrd="0" destOrd="0" presId="urn:microsoft.com/office/officeart/2005/8/layout/vList5"/>
    <dgm:cxn modelId="{150BD261-96B7-F741-9405-F91237157248}" type="presOf" srcId="{42A132A7-F9DC-4A4C-8433-219AF487D008}" destId="{880C237B-AD6C-3148-A7C7-AEBD561D930E}" srcOrd="0" destOrd="0" presId="urn:microsoft.com/office/officeart/2005/8/layout/vList5"/>
    <dgm:cxn modelId="{72C6A469-154F-1C49-BA02-02FC1592DBF7}" srcId="{69F4888A-80A7-094F-8A0E-385DB751880E}" destId="{63D0E89C-039A-8547-995B-11DD00AB6584}" srcOrd="0" destOrd="0" parTransId="{A494171C-92A4-2143-8B9A-954B565F41BC}" sibTransId="{3B737E84-0880-8E42-B988-8082C81926F4}"/>
    <dgm:cxn modelId="{7324177E-B4AA-9F4D-8F86-86ECE92270A9}" srcId="{81DBACF3-12E1-1145-AA81-5757FBC1397B}" destId="{69F4888A-80A7-094F-8A0E-385DB751880E}" srcOrd="0" destOrd="0" parTransId="{285FBC91-253C-AB46-BDDD-6A22CC8E8C3D}" sibTransId="{84699513-6511-774D-8606-459ACFC68AE9}"/>
    <dgm:cxn modelId="{F59EBDA7-D0EC-494D-BF1D-2F95CF872552}" type="presOf" srcId="{81DBACF3-12E1-1145-AA81-5757FBC1397B}" destId="{D1DC36D8-A6B3-E34A-BB0B-5130863E5403}" srcOrd="0" destOrd="0" presId="urn:microsoft.com/office/officeart/2005/8/layout/vList5"/>
    <dgm:cxn modelId="{CDE562A9-9FF3-654E-A942-249B74B34372}" srcId="{BF26E24A-304F-E546-8610-010FC056DD38}" destId="{F8F72395-CF27-E644-B601-5977C831BE0D}" srcOrd="0" destOrd="0" parTransId="{CD32FF10-4D1F-7645-ABCB-D38011277721}" sibTransId="{BC836073-7217-C44C-9284-95F19E4B56C5}"/>
    <dgm:cxn modelId="{565B18AF-6AEF-AC4D-AE7A-EC0B1DB51FE8}" type="presOf" srcId="{2BEE04C4-3C2D-1747-B85F-16124338247F}" destId="{C2EE9B54-A7B2-1E4A-AC6C-2C535AF7DC4A}" srcOrd="0" destOrd="0" presId="urn:microsoft.com/office/officeart/2005/8/layout/vList5"/>
    <dgm:cxn modelId="{29B98FAF-4048-C84C-9A9A-B00E1FF72352}" srcId="{81DBACF3-12E1-1145-AA81-5757FBC1397B}" destId="{E2268AD5-1F8A-4C4A-BEA2-1DE876669300}" srcOrd="1" destOrd="0" parTransId="{04411F84-3DE5-5F45-BE18-2F0BCA09381F}" sibTransId="{26C2F3D3-A2FA-1A49-9FCA-206C49FF4E81}"/>
    <dgm:cxn modelId="{D163EAB4-66B3-3A4D-AAF1-B917ED86D9AC}" type="presOf" srcId="{BF26E24A-304F-E546-8610-010FC056DD38}" destId="{71A8099C-EB8F-414B-862B-F70406B34E79}" srcOrd="0" destOrd="0" presId="urn:microsoft.com/office/officeart/2005/8/layout/vList5"/>
    <dgm:cxn modelId="{908AAEBB-971B-9B43-B204-0854C0C87853}" type="presOf" srcId="{E2268AD5-1F8A-4C4A-BEA2-1DE876669300}" destId="{43228EE9-A166-3940-81C4-39DD2D88F7A2}" srcOrd="0" destOrd="0" presId="urn:microsoft.com/office/officeart/2005/8/layout/vList5"/>
    <dgm:cxn modelId="{9C6302C5-175E-D645-8F0B-4A3A622AA003}" type="presOf" srcId="{C1BC1B89-F3AC-E64D-8338-4CEFFDFA3CA1}" destId="{0F90856A-3246-6841-B8F0-3F4B25DAED5B}" srcOrd="0" destOrd="0" presId="urn:microsoft.com/office/officeart/2005/8/layout/vList5"/>
    <dgm:cxn modelId="{C226B9E2-6B46-AB47-857F-58E609BD2569}" srcId="{81DBACF3-12E1-1145-AA81-5757FBC1397B}" destId="{BF26E24A-304F-E546-8610-010FC056DD38}" srcOrd="3" destOrd="0" parTransId="{EF3A92DB-313B-8744-BA3F-9CA3C91BB2F8}" sibTransId="{4EE48D9F-6063-8D47-B015-08DF5290AB69}"/>
    <dgm:cxn modelId="{EE84FFE9-F8E8-5B48-ADAE-629F132CE7F4}" type="presOf" srcId="{63D0E89C-039A-8547-995B-11DD00AB6584}" destId="{BE5CD576-BD40-4E4E-9968-FE3463F6111C}" srcOrd="0" destOrd="0" presId="urn:microsoft.com/office/officeart/2005/8/layout/vList5"/>
    <dgm:cxn modelId="{DBBD8CF9-D400-0A48-BBFF-3D27BADE24EF}" type="presOf" srcId="{F8F72395-CF27-E644-B601-5977C831BE0D}" destId="{A02B5121-9CDE-F746-A6BF-EF836089DAAB}" srcOrd="0" destOrd="0" presId="urn:microsoft.com/office/officeart/2005/8/layout/vList5"/>
    <dgm:cxn modelId="{1BA5FE6A-9B7E-0749-9635-BA2F9A7697A3}" type="presParOf" srcId="{D1DC36D8-A6B3-E34A-BB0B-5130863E5403}" destId="{4804A54D-E105-C34E-8C4C-79C049BE21CE}" srcOrd="0" destOrd="0" presId="urn:microsoft.com/office/officeart/2005/8/layout/vList5"/>
    <dgm:cxn modelId="{A648D2E2-7177-CF44-A98A-367BD2E418E9}" type="presParOf" srcId="{4804A54D-E105-C34E-8C4C-79C049BE21CE}" destId="{6FB0F24E-435F-D14D-8D85-42DB9361E078}" srcOrd="0" destOrd="0" presId="urn:microsoft.com/office/officeart/2005/8/layout/vList5"/>
    <dgm:cxn modelId="{534FC6DD-AC04-0447-89F7-A4E24340B16A}" type="presParOf" srcId="{4804A54D-E105-C34E-8C4C-79C049BE21CE}" destId="{BE5CD576-BD40-4E4E-9968-FE3463F6111C}" srcOrd="1" destOrd="0" presId="urn:microsoft.com/office/officeart/2005/8/layout/vList5"/>
    <dgm:cxn modelId="{CF5613E9-E584-2D4A-844B-65E9A61C96D3}" type="presParOf" srcId="{D1DC36D8-A6B3-E34A-BB0B-5130863E5403}" destId="{1213F541-8BBD-7142-8381-CABC6A8CED54}" srcOrd="1" destOrd="0" presId="urn:microsoft.com/office/officeart/2005/8/layout/vList5"/>
    <dgm:cxn modelId="{2859D7CF-1BCB-894A-8A29-0B6637A6AFE7}" type="presParOf" srcId="{D1DC36D8-A6B3-E34A-BB0B-5130863E5403}" destId="{74CA23F6-2ACA-3145-97C2-A5378306E851}" srcOrd="2" destOrd="0" presId="urn:microsoft.com/office/officeart/2005/8/layout/vList5"/>
    <dgm:cxn modelId="{4F4FB9D2-B3AF-AB43-A8C8-B0F7E12847C3}" type="presParOf" srcId="{74CA23F6-2ACA-3145-97C2-A5378306E851}" destId="{43228EE9-A166-3940-81C4-39DD2D88F7A2}" srcOrd="0" destOrd="0" presId="urn:microsoft.com/office/officeart/2005/8/layout/vList5"/>
    <dgm:cxn modelId="{6858D35F-88ED-E344-845F-1C2A3728B82A}" type="presParOf" srcId="{74CA23F6-2ACA-3145-97C2-A5378306E851}" destId="{8F6CE4A2-5E2F-BA46-B857-C334FB66B5E6}" srcOrd="1" destOrd="0" presId="urn:microsoft.com/office/officeart/2005/8/layout/vList5"/>
    <dgm:cxn modelId="{27190E04-AEF7-FB44-AA76-555DA3BEDA1E}" type="presParOf" srcId="{D1DC36D8-A6B3-E34A-BB0B-5130863E5403}" destId="{DBDC6AD0-00C2-9441-A518-D27223AB3647}" srcOrd="3" destOrd="0" presId="urn:microsoft.com/office/officeart/2005/8/layout/vList5"/>
    <dgm:cxn modelId="{54E881F5-3D7B-164D-82AC-17FDB93B7C9C}" type="presParOf" srcId="{D1DC36D8-A6B3-E34A-BB0B-5130863E5403}" destId="{B2EA8A8D-E332-0541-B848-5B64E33E0558}" srcOrd="4" destOrd="0" presId="urn:microsoft.com/office/officeart/2005/8/layout/vList5"/>
    <dgm:cxn modelId="{A20549AD-3B37-3A4E-9548-F106FDE0A1CD}" type="presParOf" srcId="{B2EA8A8D-E332-0541-B848-5B64E33E0558}" destId="{0F90856A-3246-6841-B8F0-3F4B25DAED5B}" srcOrd="0" destOrd="0" presId="urn:microsoft.com/office/officeart/2005/8/layout/vList5"/>
    <dgm:cxn modelId="{D66F9FB3-89A9-E947-9AC9-2612A33AF7B2}" type="presParOf" srcId="{B2EA8A8D-E332-0541-B848-5B64E33E0558}" destId="{880C237B-AD6C-3148-A7C7-AEBD561D930E}" srcOrd="1" destOrd="0" presId="urn:microsoft.com/office/officeart/2005/8/layout/vList5"/>
    <dgm:cxn modelId="{5B784F95-CDD4-D149-9C58-6BF3F4FD3EC6}" type="presParOf" srcId="{D1DC36D8-A6B3-E34A-BB0B-5130863E5403}" destId="{168C3F63-EE5E-0641-9F92-BBA77972F406}" srcOrd="5" destOrd="0" presId="urn:microsoft.com/office/officeart/2005/8/layout/vList5"/>
    <dgm:cxn modelId="{FF434132-4860-B543-AFE0-A95DD92C1B2C}" type="presParOf" srcId="{D1DC36D8-A6B3-E34A-BB0B-5130863E5403}" destId="{75788E0C-B04B-324F-93C0-44C49761A91B}" srcOrd="6" destOrd="0" presId="urn:microsoft.com/office/officeart/2005/8/layout/vList5"/>
    <dgm:cxn modelId="{E2B98224-C86D-2745-A46C-27DC558A1A82}" type="presParOf" srcId="{75788E0C-B04B-324F-93C0-44C49761A91B}" destId="{71A8099C-EB8F-414B-862B-F70406B34E79}" srcOrd="0" destOrd="0" presId="urn:microsoft.com/office/officeart/2005/8/layout/vList5"/>
    <dgm:cxn modelId="{04E33BF4-2243-CF41-AA09-E2FF6F0A5240}" type="presParOf" srcId="{75788E0C-B04B-324F-93C0-44C49761A91B}" destId="{A02B5121-9CDE-F746-A6BF-EF836089DAAB}" srcOrd="1" destOrd="0" presId="urn:microsoft.com/office/officeart/2005/8/layout/vList5"/>
    <dgm:cxn modelId="{E0C94BF6-66E9-0C41-BFAF-5B4A94E505E0}" type="presParOf" srcId="{D1DC36D8-A6B3-E34A-BB0B-5130863E5403}" destId="{1F91B472-EFF9-684B-A4C4-58D6AF64278E}" srcOrd="7" destOrd="0" presId="urn:microsoft.com/office/officeart/2005/8/layout/vList5"/>
    <dgm:cxn modelId="{E699CB01-27F8-664C-BC78-12B966BF4FB1}" type="presParOf" srcId="{D1DC36D8-A6B3-E34A-BB0B-5130863E5403}" destId="{828E1E39-178B-BC44-AD17-B5EE4FD4457B}" srcOrd="8" destOrd="0" presId="urn:microsoft.com/office/officeart/2005/8/layout/vList5"/>
    <dgm:cxn modelId="{0478908E-553F-414D-A65C-883FEC4E79EC}" type="presParOf" srcId="{828E1E39-178B-BC44-AD17-B5EE4FD4457B}" destId="{64668D7B-150A-6547-BCA7-505EDDB19094}" srcOrd="0" destOrd="0" presId="urn:microsoft.com/office/officeart/2005/8/layout/vList5"/>
    <dgm:cxn modelId="{84BC0417-D8ED-7D49-BD40-9A0526065E8F}" type="presParOf" srcId="{828E1E39-178B-BC44-AD17-B5EE4FD4457B}" destId="{C2EE9B54-A7B2-1E4A-AC6C-2C535AF7DC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CD576-BD40-4E4E-9968-FE3463F6111C}">
      <dsp:nvSpPr>
        <dsp:cNvPr id="0" name=""/>
        <dsp:cNvSpPr/>
      </dsp:nvSpPr>
      <dsp:spPr>
        <a:xfrm rot="5400000">
          <a:off x="6699431" y="-2888682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Com. Planejamento + SESU</a:t>
          </a:r>
        </a:p>
      </dsp:txBody>
      <dsp:txXfrm rot="-5400000">
        <a:off x="3724766" y="118811"/>
        <a:ext cx="6588980" cy="606822"/>
      </dsp:txXfrm>
    </dsp:sp>
    <dsp:sp modelId="{6FB0F24E-435F-D14D-8D85-42DB9361E078}">
      <dsp:nvSpPr>
        <dsp:cNvPr id="0" name=""/>
        <dsp:cNvSpPr/>
      </dsp:nvSpPr>
      <dsp:spPr>
        <a:xfrm>
          <a:off x="0" y="1922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Obras Paralisadas</a:t>
          </a:r>
        </a:p>
      </dsp:txBody>
      <dsp:txXfrm>
        <a:off x="41035" y="42957"/>
        <a:ext cx="3642697" cy="758528"/>
      </dsp:txXfrm>
    </dsp:sp>
    <dsp:sp modelId="{8F6CE4A2-5E2F-BA46-B857-C334FB66B5E6}">
      <dsp:nvSpPr>
        <dsp:cNvPr id="0" name=""/>
        <dsp:cNvSpPr/>
      </dsp:nvSpPr>
      <dsp:spPr>
        <a:xfrm rot="5400000">
          <a:off x="6699431" y="-2006053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Com. Planejamento</a:t>
          </a:r>
        </a:p>
      </dsp:txBody>
      <dsp:txXfrm rot="-5400000">
        <a:off x="3724766" y="1001440"/>
        <a:ext cx="6588980" cy="606822"/>
      </dsp:txXfrm>
    </dsp:sp>
    <dsp:sp modelId="{43228EE9-A166-3940-81C4-39DD2D88F7A2}">
      <dsp:nvSpPr>
        <dsp:cNvPr id="0" name=""/>
        <dsp:cNvSpPr/>
      </dsp:nvSpPr>
      <dsp:spPr>
        <a:xfrm>
          <a:off x="0" y="884550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Gest</a:t>
          </a:r>
          <a:r>
            <a:rPr lang="en-US" sz="2300" kern="1200"/>
            <a:t>ão de Riscos</a:t>
          </a:r>
          <a:endParaRPr lang="pt-BR" sz="2300" kern="1200"/>
        </a:p>
      </dsp:txBody>
      <dsp:txXfrm>
        <a:off x="41035" y="925585"/>
        <a:ext cx="3642697" cy="758528"/>
      </dsp:txXfrm>
    </dsp:sp>
    <dsp:sp modelId="{880C237B-AD6C-3148-A7C7-AEBD561D930E}">
      <dsp:nvSpPr>
        <dsp:cNvPr id="0" name=""/>
        <dsp:cNvSpPr/>
      </dsp:nvSpPr>
      <dsp:spPr>
        <a:xfrm rot="5400000">
          <a:off x="6699431" y="-1123425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SESU</a:t>
          </a:r>
        </a:p>
      </dsp:txBody>
      <dsp:txXfrm rot="-5400000">
        <a:off x="3724766" y="1884068"/>
        <a:ext cx="6588980" cy="606822"/>
      </dsp:txXfrm>
    </dsp:sp>
    <dsp:sp modelId="{0F90856A-3246-6841-B8F0-3F4B25DAED5B}">
      <dsp:nvSpPr>
        <dsp:cNvPr id="0" name=""/>
        <dsp:cNvSpPr/>
      </dsp:nvSpPr>
      <dsp:spPr>
        <a:xfrm>
          <a:off x="0" y="1767179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GT Compras Compartilhadas</a:t>
          </a:r>
          <a:endParaRPr lang="pt-BR" sz="2300" kern="1200"/>
        </a:p>
      </dsp:txBody>
      <dsp:txXfrm>
        <a:off x="41035" y="1808214"/>
        <a:ext cx="3642697" cy="758528"/>
      </dsp:txXfrm>
    </dsp:sp>
    <dsp:sp modelId="{A02B5121-9CDE-F746-A6BF-EF836089DAAB}">
      <dsp:nvSpPr>
        <dsp:cNvPr id="0" name=""/>
        <dsp:cNvSpPr/>
      </dsp:nvSpPr>
      <dsp:spPr>
        <a:xfrm rot="5400000">
          <a:off x="6699431" y="-240797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SGTIC/MPDG + FONDCF</a:t>
          </a:r>
        </a:p>
      </dsp:txBody>
      <dsp:txXfrm rot="-5400000">
        <a:off x="3724766" y="2766696"/>
        <a:ext cx="6588980" cy="606822"/>
      </dsp:txXfrm>
    </dsp:sp>
    <dsp:sp modelId="{71A8099C-EB8F-414B-862B-F70406B34E79}">
      <dsp:nvSpPr>
        <dsp:cNvPr id="0" name=""/>
        <dsp:cNvSpPr/>
      </dsp:nvSpPr>
      <dsp:spPr>
        <a:xfrm>
          <a:off x="0" y="2649807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Gest</a:t>
          </a:r>
          <a:r>
            <a:rPr lang="en-US" sz="2300" kern="1200"/>
            <a:t>ão de Créditos</a:t>
          </a:r>
          <a:endParaRPr lang="pt-BR" sz="2300" kern="1200"/>
        </a:p>
      </dsp:txBody>
      <dsp:txXfrm>
        <a:off x="41035" y="2690842"/>
        <a:ext cx="3642697" cy="758528"/>
      </dsp:txXfrm>
    </dsp:sp>
    <dsp:sp modelId="{C2EE9B54-A7B2-1E4A-AC6C-2C535AF7DC4A}">
      <dsp:nvSpPr>
        <dsp:cNvPr id="0" name=""/>
        <dsp:cNvSpPr/>
      </dsp:nvSpPr>
      <dsp:spPr>
        <a:xfrm rot="5400000">
          <a:off x="6699431" y="641831"/>
          <a:ext cx="672478" cy="6621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/>
            <a:t>Forplad Com. ADM + Com. Planejamento</a:t>
          </a:r>
        </a:p>
      </dsp:txBody>
      <dsp:txXfrm rot="-5400000">
        <a:off x="3724766" y="3649324"/>
        <a:ext cx="6588980" cy="606822"/>
      </dsp:txXfrm>
    </dsp:sp>
    <dsp:sp modelId="{64668D7B-150A-6547-BCA7-505EDDB19094}">
      <dsp:nvSpPr>
        <dsp:cNvPr id="0" name=""/>
        <dsp:cNvSpPr/>
      </dsp:nvSpPr>
      <dsp:spPr>
        <a:xfrm>
          <a:off x="0" y="3532435"/>
          <a:ext cx="3724767" cy="840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GT Gest</a:t>
          </a:r>
          <a:r>
            <a:rPr lang="en-US" sz="2300" kern="1200"/>
            <a:t>ão de Custos</a:t>
          </a:r>
          <a:endParaRPr lang="pt-BR" sz="2300" kern="1200"/>
        </a:p>
      </dsp:txBody>
      <dsp:txXfrm>
        <a:off x="41035" y="3573470"/>
        <a:ext cx="3642697" cy="758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3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66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99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0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8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79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5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44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14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12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432E51-3C64-DF42-9176-C63F947799B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99E8A7-78AA-B845-AC28-8BF72730B9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9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Comissão</a:t>
            </a:r>
            <a:r>
              <a:rPr lang="en-US" dirty="0"/>
              <a:t> de </a:t>
            </a:r>
            <a:r>
              <a:rPr lang="en-US" dirty="0" err="1"/>
              <a:t>Administração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4" y="290946"/>
            <a:ext cx="11020701" cy="132873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60764" y="4849091"/>
            <a:ext cx="695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Inessa </a:t>
            </a:r>
            <a:r>
              <a:rPr lang="pt-BR" dirty="0" err="1"/>
              <a:t>Salom</a:t>
            </a:r>
            <a:r>
              <a:rPr lang="en-US" dirty="0" err="1"/>
              <a:t>ão</a:t>
            </a:r>
            <a:r>
              <a:rPr lang="en-US" dirty="0"/>
              <a:t>          e           Wilma Monteiro</a:t>
            </a:r>
          </a:p>
          <a:p>
            <a:endParaRPr lang="en-US" dirty="0"/>
          </a:p>
          <a:p>
            <a:r>
              <a:rPr lang="en-US" dirty="0" err="1"/>
              <a:t>Coordenadoras</a:t>
            </a:r>
            <a:r>
              <a:rPr lang="en-US" dirty="0"/>
              <a:t> da </a:t>
            </a:r>
            <a:r>
              <a:rPr lang="en-US" dirty="0" err="1"/>
              <a:t>Comissão</a:t>
            </a:r>
            <a:r>
              <a:rPr lang="en-US" dirty="0"/>
              <a:t> de </a:t>
            </a:r>
            <a:r>
              <a:rPr lang="en-US" dirty="0" err="1"/>
              <a:t>Administração</a:t>
            </a:r>
            <a:r>
              <a:rPr lang="en-US" dirty="0"/>
              <a:t> - FORPLAD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54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Encontro</a:t>
            </a:r>
            <a:r>
              <a:rPr lang="en-US" sz="3200" dirty="0"/>
              <a:t> Nacional de </a:t>
            </a:r>
            <a:r>
              <a:rPr lang="en-US" sz="3200" dirty="0" err="1"/>
              <a:t>Compras</a:t>
            </a:r>
            <a:r>
              <a:rPr lang="en-US" sz="3200" dirty="0"/>
              <a:t> e </a:t>
            </a:r>
            <a:r>
              <a:rPr lang="en-US" sz="3200" dirty="0" err="1"/>
              <a:t>Contratações</a:t>
            </a:r>
            <a:r>
              <a:rPr lang="en-US" sz="3200" dirty="0"/>
              <a:t> das IFES 2018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I ENCONTRO Nacional</a:t>
            </a:r>
          </a:p>
          <a:p>
            <a:pPr lvl="1"/>
            <a:r>
              <a:rPr lang="en-US" sz="2800" dirty="0" err="1"/>
              <a:t>Troca</a:t>
            </a:r>
            <a:r>
              <a:rPr lang="en-US" sz="2800" dirty="0"/>
              <a:t> de </a:t>
            </a:r>
            <a:r>
              <a:rPr lang="en-US" sz="2800" dirty="0" err="1"/>
              <a:t>experiência</a:t>
            </a:r>
            <a:r>
              <a:rPr lang="en-US" sz="2800" dirty="0"/>
              <a:t> e networking</a:t>
            </a:r>
          </a:p>
          <a:p>
            <a:pPr lvl="1"/>
            <a:r>
              <a:rPr lang="en-US" sz="2800" dirty="0"/>
              <a:t>Mesas com </a:t>
            </a:r>
            <a:r>
              <a:rPr lang="en-US" sz="2800" dirty="0" err="1"/>
              <a:t>especialistas</a:t>
            </a:r>
            <a:endParaRPr lang="en-US" sz="2800" dirty="0"/>
          </a:p>
          <a:p>
            <a:pPr lvl="1"/>
            <a:r>
              <a:rPr lang="en-US" sz="2800" dirty="0" err="1"/>
              <a:t>Apresentação</a:t>
            </a:r>
            <a:r>
              <a:rPr lang="en-US" sz="2800" dirty="0"/>
              <a:t> de </a:t>
            </a:r>
            <a:r>
              <a:rPr lang="en-US" sz="2800" dirty="0" err="1"/>
              <a:t>trabalhos</a:t>
            </a:r>
            <a:endParaRPr lang="en-US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-67519"/>
            <a:ext cx="8953500" cy="107950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37BD45A-F3FE-E24F-B396-AC13C42EC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811" y="2146572"/>
            <a:ext cx="3730869" cy="372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4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044228" y="4472710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err="1"/>
              <a:t>Comiss</a:t>
            </a:r>
            <a:r>
              <a:rPr lang="en-US" sz="3600" dirty="0" err="1"/>
              <a:t>ão</a:t>
            </a:r>
            <a:r>
              <a:rPr lang="en-US" sz="3600" dirty="0"/>
              <a:t> de </a:t>
            </a:r>
            <a:r>
              <a:rPr lang="en-US" sz="3600" dirty="0" err="1"/>
              <a:t>Administração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forpladcomissaoadm@gmail.com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inessa.salomao@cefet-rj.br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whatsapp</a:t>
            </a:r>
            <a:r>
              <a:rPr lang="en-US" sz="3600" dirty="0"/>
              <a:t>: (21) 98778-5942</a:t>
            </a:r>
            <a:br>
              <a:rPr lang="en-US" sz="3600" dirty="0"/>
            </a:br>
            <a:endParaRPr lang="pt-BR" sz="3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97"/>
            <a:ext cx="8953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E9825-A638-BD4B-B189-C2C5AC41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5827"/>
            <a:ext cx="3088888" cy="1274531"/>
          </a:xfrm>
        </p:spPr>
        <p:txBody>
          <a:bodyPr/>
          <a:lstStyle/>
          <a:p>
            <a:r>
              <a:rPr lang="en-US" dirty="0" err="1"/>
              <a:t>Atuação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DC47A8-0DBE-EA4C-9B45-FCB668741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878" y="1605827"/>
            <a:ext cx="6492240" cy="5257800"/>
          </a:xfrm>
        </p:spPr>
        <p:txBody>
          <a:bodyPr/>
          <a:lstStyle/>
          <a:p>
            <a:r>
              <a:rPr lang="pt-BR" dirty="0"/>
              <a:t>Temas relevantes para as </a:t>
            </a:r>
            <a:r>
              <a:rPr lang="pt-BR" dirty="0" err="1"/>
              <a:t>Pro-reitorias</a:t>
            </a:r>
            <a:r>
              <a:rPr lang="pt-BR" dirty="0"/>
              <a:t> de Administra</a:t>
            </a:r>
            <a:r>
              <a:rPr lang="en-US" dirty="0" err="1"/>
              <a:t>ção</a:t>
            </a:r>
            <a:r>
              <a:rPr lang="en-US" dirty="0"/>
              <a:t> das IFES:</a:t>
            </a:r>
          </a:p>
          <a:p>
            <a:pPr lvl="1"/>
            <a:r>
              <a:rPr lang="en-US" dirty="0" err="1"/>
              <a:t>Analisar</a:t>
            </a:r>
            <a:r>
              <a:rPr lang="en-US" dirty="0"/>
              <a:t> </a:t>
            </a:r>
            <a:r>
              <a:rPr lang="en-US" dirty="0" err="1"/>
              <a:t>assuntos</a:t>
            </a:r>
            <a:r>
              <a:rPr lang="en-US" dirty="0"/>
              <a:t> de </a:t>
            </a:r>
            <a:r>
              <a:rPr lang="en-US" dirty="0" err="1"/>
              <a:t>interesse</a:t>
            </a:r>
            <a:r>
              <a:rPr lang="en-US" dirty="0"/>
              <a:t> das IFES </a:t>
            </a:r>
          </a:p>
          <a:p>
            <a:pPr lvl="1"/>
            <a:r>
              <a:rPr lang="en-US" dirty="0" err="1"/>
              <a:t>Reunir</a:t>
            </a:r>
            <a:r>
              <a:rPr lang="en-US" dirty="0"/>
              <a:t> e </a:t>
            </a:r>
            <a:r>
              <a:rPr lang="en-US" dirty="0" err="1"/>
              <a:t>Levantar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endParaRPr lang="en-US" dirty="0"/>
          </a:p>
          <a:p>
            <a:pPr lvl="1"/>
            <a:r>
              <a:rPr lang="en-US" dirty="0" err="1"/>
              <a:t>Capacitar</a:t>
            </a:r>
            <a:r>
              <a:rPr lang="en-US" dirty="0"/>
              <a:t> </a:t>
            </a:r>
            <a:r>
              <a:rPr lang="en-US" dirty="0" err="1"/>
              <a:t>Gestores</a:t>
            </a:r>
            <a:r>
              <a:rPr lang="en-US" dirty="0"/>
              <a:t> das IFES</a:t>
            </a:r>
          </a:p>
          <a:p>
            <a:pPr lvl="1"/>
            <a:r>
              <a:rPr lang="en-US" dirty="0" err="1"/>
              <a:t>Contribuir</a:t>
            </a:r>
            <a:r>
              <a:rPr lang="en-US" dirty="0"/>
              <a:t> com as </a:t>
            </a:r>
            <a:r>
              <a:rPr lang="en-US" dirty="0" err="1"/>
              <a:t>atividades</a:t>
            </a:r>
            <a:r>
              <a:rPr lang="en-US" dirty="0"/>
              <a:t> da </a:t>
            </a:r>
            <a:r>
              <a:rPr lang="en-US" dirty="0" err="1"/>
              <a:t>Coord</a:t>
            </a:r>
            <a:r>
              <a:rPr lang="en-US" dirty="0"/>
              <a:t>. Nacional</a:t>
            </a:r>
          </a:p>
          <a:p>
            <a:pPr lvl="1"/>
            <a:r>
              <a:rPr lang="en-US" dirty="0" err="1"/>
              <a:t>Contribuir</a:t>
            </a:r>
            <a:r>
              <a:rPr lang="en-US" dirty="0"/>
              <a:t> para as IFES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000" dirty="0" err="1"/>
              <a:t>Fortalecimento</a:t>
            </a:r>
            <a:r>
              <a:rPr lang="en-US" sz="2000" dirty="0"/>
              <a:t> do </a:t>
            </a:r>
            <a:r>
              <a:rPr lang="en-US" sz="2000" dirty="0" err="1"/>
              <a:t>Fórum</a:t>
            </a:r>
            <a:endParaRPr lang="en-US" sz="2000" dirty="0"/>
          </a:p>
          <a:p>
            <a:r>
              <a:rPr lang="en-US" dirty="0"/>
              <a:t>Boas </a:t>
            </a:r>
            <a:r>
              <a:rPr lang="en-US" dirty="0" err="1"/>
              <a:t>Práticas</a:t>
            </a:r>
            <a:r>
              <a:rPr lang="en-US" dirty="0"/>
              <a:t>, </a:t>
            </a:r>
            <a:r>
              <a:rPr lang="en-US" dirty="0" err="1"/>
              <a:t>Intercâmbio</a:t>
            </a:r>
            <a:r>
              <a:rPr lang="en-US" dirty="0"/>
              <a:t> de </a:t>
            </a:r>
            <a:r>
              <a:rPr lang="en-US" dirty="0" err="1"/>
              <a:t>experiências</a:t>
            </a:r>
            <a:r>
              <a:rPr lang="en-US" dirty="0"/>
              <a:t> e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conjuntas</a:t>
            </a:r>
            <a:endParaRPr lang="en-US" dirty="0"/>
          </a:p>
          <a:p>
            <a:r>
              <a:rPr lang="en-US" dirty="0" err="1"/>
              <a:t>Acompanhamento</a:t>
            </a:r>
            <a:r>
              <a:rPr lang="en-US" dirty="0"/>
              <a:t>, </a:t>
            </a:r>
            <a:r>
              <a:rPr lang="en-US" dirty="0" err="1"/>
              <a:t>proposição</a:t>
            </a:r>
            <a:r>
              <a:rPr lang="en-US" dirty="0"/>
              <a:t> e </a:t>
            </a:r>
            <a:r>
              <a:rPr lang="en-US" dirty="0" err="1"/>
              <a:t>colaboração</a:t>
            </a:r>
            <a:r>
              <a:rPr lang="en-US" dirty="0"/>
              <a:t> com GTS</a:t>
            </a:r>
          </a:p>
          <a:p>
            <a:pPr lvl="1"/>
            <a:r>
              <a:rPr lang="en-US" dirty="0" err="1"/>
              <a:t>Forplad</a:t>
            </a:r>
            <a:endParaRPr lang="en-US" dirty="0"/>
          </a:p>
          <a:p>
            <a:pPr lvl="1"/>
            <a:r>
              <a:rPr lang="en-US" dirty="0"/>
              <a:t>MEC</a:t>
            </a:r>
          </a:p>
          <a:p>
            <a:pPr lvl="1"/>
            <a:r>
              <a:rPr lang="en-US" dirty="0"/>
              <a:t>Outros </a:t>
            </a:r>
            <a:r>
              <a:rPr lang="en-US" dirty="0" err="1"/>
              <a:t>Ministérios</a:t>
            </a:r>
            <a:endParaRPr lang="en-US" dirty="0"/>
          </a:p>
          <a:p>
            <a:pPr lvl="1"/>
            <a:r>
              <a:rPr lang="en-US" dirty="0" err="1"/>
              <a:t>Órgãos</a:t>
            </a:r>
            <a:r>
              <a:rPr lang="en-US" dirty="0"/>
              <a:t> de </a:t>
            </a:r>
            <a:r>
              <a:rPr lang="en-US" dirty="0" err="1"/>
              <a:t>Contole</a:t>
            </a:r>
            <a:endParaRPr lang="en-US" dirty="0"/>
          </a:p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A98C65D6-8EAD-6E41-B7B7-268AD07A1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0" y="277091"/>
            <a:ext cx="11020701" cy="132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9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>
            <a:extLst>
              <a:ext uri="{FF2B5EF4-FFF2-40B4-BE49-F238E27FC236}">
                <a16:creationId xmlns:a16="http://schemas.microsoft.com/office/drawing/2014/main" id="{C8E127C8-6EBF-AD49-96DB-AAA75EC17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803914"/>
              </p:ext>
            </p:extLst>
          </p:nvPr>
        </p:nvGraphicFramePr>
        <p:xfrm>
          <a:off x="1097279" y="1845733"/>
          <a:ext cx="10346575" cy="4374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8953500" cy="10795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GTs </a:t>
            </a:r>
            <a:r>
              <a:rPr lang="en-US" dirty="0" err="1"/>
              <a:t>Mistos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63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4A478-709C-A74B-99CD-42960D3A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Questionamentos -SIORG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5FE204-C1E1-0C47-889B-9C069FDCD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1. O manual do SIORG nada esclarece sobre o exigido pelo MPDG, quanto as unidades que eles tratam como informais. Onde encontrar a documentação pertinente as exigências apresentadas às Universidades. Se temos autonomia, porque as resoluções dos conselhos superiores das universidade não tem validade para o SIORG? Por que unidades criadas com funções acumuladas não podem </a:t>
            </a:r>
            <a:r>
              <a:rPr lang="pt-BR" dirty="0" err="1"/>
              <a:t>aparecer..onde</a:t>
            </a:r>
            <a:r>
              <a:rPr lang="pt-BR" dirty="0"/>
              <a:t> está determinado isso? Onde está o espaço no SIORG para que as IFES solicitem o quantitativo de cargos que faltam, mediante o crescimento que tiveram com o projeto REUNI?</a:t>
            </a:r>
          </a:p>
          <a:p>
            <a:r>
              <a:rPr lang="pt-BR" dirty="0"/>
              <a:t>1. As resoluções tem validades. No nível de estatuto quem aprova é o MEC. O restante, regimentos geral e interno devem ser publicados em boletim interno da IFES;</a:t>
            </a:r>
          </a:p>
          <a:p>
            <a:r>
              <a:rPr lang="pt-BR" dirty="0"/>
              <a:t>1.1 Uma unidade só pode ter uma autoridade a ela vinculada com uma única função. Mas a unidade pode ter outras pessoas com funções desde que não sejam autoridades nessa unidade e que estejam associadas apenas a postos de trabalho. Com exceção dos coordenadores de curso que podem acumular com laboratórios. Ver Lei 8.112/90, a qual diz que uma unidade administrativa só pode ter uma autoridade.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89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4A478-709C-A74B-99CD-42960D3A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SIORG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5FE204-C1E1-0C47-889B-9C069FDCD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2. impossibilidade na prática de fazer as 3 estruturas organizacionais idênticas no SIORG, SIAPECAD e </a:t>
            </a:r>
            <a:r>
              <a:rPr lang="pt-BR" dirty="0" err="1"/>
              <a:t>SIGAdmin</a:t>
            </a:r>
            <a:r>
              <a:rPr lang="pt-BR" dirty="0"/>
              <a:t>. As 2 </a:t>
            </a:r>
            <a:r>
              <a:rPr lang="pt-BR" dirty="0" err="1"/>
              <a:t>q</a:t>
            </a:r>
            <a:r>
              <a:rPr lang="pt-BR" dirty="0"/>
              <a:t> mais se aproximam são o SIORG e o </a:t>
            </a:r>
            <a:r>
              <a:rPr lang="pt-BR" dirty="0" err="1"/>
              <a:t>SIGAdmin</a:t>
            </a:r>
            <a:r>
              <a:rPr lang="pt-BR" dirty="0"/>
              <a:t>, estando o SIAPECAD muito defasado e extremamente limitado. O ideal seria, como vem sendo prometido, o SIORG substituir ou englobar o SIAPECAD. Quando isto acontecer, 90% das dificuldades serão vencidas. O código SIORG deveria substituir o antigo código SIAPECAD. O SIORG deveria poder falar com o </a:t>
            </a:r>
            <a:r>
              <a:rPr lang="pt-BR" dirty="0" err="1"/>
              <a:t>SIGAdmin</a:t>
            </a:r>
            <a:r>
              <a:rPr lang="pt-BR" dirty="0"/>
              <a:t>, isso seria de extrema utilidade prática nas universidades. E para finalizar, o SIORG precisa transformar seu manual em normativa, dando mais respaldo legal para as operações necessárias junto aos </a:t>
            </a:r>
            <a:r>
              <a:rPr lang="pt-BR" dirty="0" err="1"/>
              <a:t>CONSUs</a:t>
            </a:r>
            <a:r>
              <a:rPr lang="pt-BR" dirty="0"/>
              <a:t>. </a:t>
            </a:r>
          </a:p>
          <a:p>
            <a:r>
              <a:rPr lang="pt-BR" dirty="0"/>
              <a:t>2. Não será utilizado o SIAPECAD e sim o SIGEPE que irá buscar a unidade no SIORG. No caso do SIG, ele que precisa buscar a informação da unidade no SIORG. Quanto ao normativo solicitado observar a Lei 8.112/90 e o manual de orientação para arranjo institucional de órgãos e entidades do poder executivo federal. ·     </a:t>
            </a:r>
          </a:p>
          <a:p>
            <a:r>
              <a:rPr lang="pt-BR" dirty="0"/>
              <a:t> Ver manual de arranjo institucional: </a:t>
            </a:r>
            <a:r>
              <a:rPr lang="pt-BR" dirty="0" err="1"/>
              <a:t>http</a:t>
            </a:r>
            <a:r>
              <a:rPr lang="pt-BR" dirty="0"/>
              <a:t>://</a:t>
            </a:r>
            <a:r>
              <a:rPr lang="pt-BR" dirty="0" err="1"/>
              <a:t>www.planejamento.gov.br</a:t>
            </a:r>
            <a:r>
              <a:rPr lang="pt-BR" dirty="0"/>
              <a:t>/secretarias/upload/Arquivos/</a:t>
            </a:r>
            <a:r>
              <a:rPr lang="pt-BR" dirty="0" err="1"/>
              <a:t>segep</a:t>
            </a:r>
            <a:r>
              <a:rPr lang="pt-BR" dirty="0"/>
              <a:t>/comunicados/090204_manual_arranjo_institucional.pdf/</a:t>
            </a:r>
            <a:r>
              <a:rPr lang="pt-BR" dirty="0" err="1"/>
              <a:t>view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04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1886-D707-864C-B9D8-19F7C15C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SIORG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FFD3E-13EF-7740-B442-3DF157992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• O </a:t>
            </a:r>
            <a:r>
              <a:rPr lang="pt-BR" dirty="0" err="1"/>
              <a:t>Siorg</a:t>
            </a:r>
            <a:r>
              <a:rPr lang="pt-BR" dirty="0"/>
              <a:t> não está permitindo alterar a opção “unidade colegiada” de unidades já cadastradas, mesmo que se altere a categoria da unidade para órgão colegiado. </a:t>
            </a:r>
          </a:p>
          <a:p>
            <a:r>
              <a:rPr lang="pt-BR" dirty="0"/>
              <a:t>3. Uma vez criada errada ele só pode ser </a:t>
            </a:r>
            <a:r>
              <a:rPr lang="pt-BR" dirty="0" err="1"/>
              <a:t>excluido</a:t>
            </a:r>
            <a:r>
              <a:rPr lang="pt-BR" dirty="0"/>
              <a:t> e criado novamente da maneira correta. Para isso, é preciso selecionar a categoria COLEGIADO e marcar a caixinha de órgão colegiado para poder incluir a composição</a:t>
            </a:r>
          </a:p>
          <a:p>
            <a:endParaRPr lang="pt-BR" dirty="0"/>
          </a:p>
          <a:p>
            <a:r>
              <a:rPr lang="pt-BR" dirty="0"/>
              <a:t>• Não há FG e/ou CD para todos os órgãos e o sistema obriga a inserção de, pelo menos, uma autoridade. Nesses casos, como devemos proceder para que não sejam geradas pendências e/ou a proposta seja tramitada? </a:t>
            </a:r>
          </a:p>
          <a:p>
            <a:r>
              <a:rPr lang="pt-BR" dirty="0"/>
              <a:t>3.1. Não é possível criar unidades que não tenham funções a serem vinculadas a autoridade;</a:t>
            </a:r>
          </a:p>
          <a:p>
            <a:r>
              <a:rPr lang="pt-BR" dirty="0"/>
              <a:t>3.2. Uma proposta para cada ato na ordem cronológica a não ser que a entidade tenha um ato que tenha toda a estrutura especificada e publicada em boletim interno;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654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FEAE6-81E9-4545-8386-2F2291C0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SIORG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C37CC9-35B5-AA40-95E6-E57D734C2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2403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• A universidade possui uma resolução que estabeleceu a estrutura organizacional em 2012 e atos normativos de anos posteriores que alteram/atualizam a estrutura. É possível cadastrar uma única proposta com a estrutura organizacional atualizada (fazendo referência a todos os atos normativos) ou é necessário elaborar uma proposta para cada ato normativo? </a:t>
            </a:r>
          </a:p>
          <a:p>
            <a:r>
              <a:rPr lang="pt-BR" dirty="0"/>
              <a:t>• Qual o impacto do campo “categoria” da unidade organizacional? Essa classificação deve seguir alguma regra específica? </a:t>
            </a:r>
          </a:p>
          <a:p>
            <a:r>
              <a:rPr lang="pt-BR" dirty="0"/>
              <a:t>• Como gerar um relatório com a quantidade e descrição dos cargos/funções por unidade organizacional? </a:t>
            </a:r>
          </a:p>
          <a:p>
            <a:r>
              <a:rPr lang="pt-BR" dirty="0"/>
              <a:t>• Como são tratadas as secretarias das unidades organizacionais no SIORG?</a:t>
            </a:r>
          </a:p>
          <a:p>
            <a:r>
              <a:rPr lang="pt-BR" dirty="0"/>
              <a:t>3.3. A categoria deve estar definida no Estatuto e complementada no Regimento Geral da entidade. Ela agrupa as unidades de mesma natureza;</a:t>
            </a:r>
          </a:p>
          <a:p>
            <a:r>
              <a:rPr lang="pt-BR" dirty="0"/>
              <a:t>3.4. Dentro da proposta, ir na opção gerar anexo de estrutura;</a:t>
            </a:r>
          </a:p>
          <a:p>
            <a:pPr>
              <a:lnSpc>
                <a:spcPct val="170000"/>
              </a:lnSpc>
            </a:pPr>
            <a:r>
              <a:rPr lang="pt-BR" dirty="0"/>
              <a:t>3.5. Depende da natureza da secretaria. Se for para dar assistência ou assessoramento não será uma unidade e sim um posto de trabalho. Se for uma unidade administrativa na qual a pessoa possa ser responsabilizada pela competência e suas incumbências, então ela será um órgão executivo (categoria SIORG). </a:t>
            </a:r>
          </a:p>
        </p:txBody>
      </p:sp>
    </p:spTree>
    <p:extLst>
      <p:ext uri="{BB962C8B-B14F-4D97-AF65-F5344CB8AC3E}">
        <p14:creationId xmlns:p14="http://schemas.microsoft.com/office/powerpoint/2010/main" val="247925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Temas</a:t>
            </a:r>
            <a:r>
              <a:rPr lang="en-US" sz="4000" dirty="0"/>
              <a:t> </a:t>
            </a:r>
            <a:r>
              <a:rPr lang="en-US" sz="4000" dirty="0" err="1"/>
              <a:t>inseridos</a:t>
            </a:r>
            <a:r>
              <a:rPr lang="en-US" sz="4000" dirty="0"/>
              <a:t> no </a:t>
            </a:r>
            <a:r>
              <a:rPr lang="en-US" sz="4000" dirty="0" err="1"/>
              <a:t>Planejamento</a:t>
            </a:r>
            <a:r>
              <a:rPr lang="en-US" sz="4000" dirty="0"/>
              <a:t> da </a:t>
            </a:r>
            <a:r>
              <a:rPr lang="en-US" sz="4000" dirty="0" err="1"/>
              <a:t>Comissão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pt-BR" sz="2800" dirty="0"/>
              <a:t>Normas de utiliza</a:t>
            </a:r>
            <a:r>
              <a:rPr lang="en-US" sz="2800" dirty="0" err="1"/>
              <a:t>ção</a:t>
            </a:r>
            <a:r>
              <a:rPr lang="en-US" sz="2800" dirty="0"/>
              <a:t> de </a:t>
            </a:r>
            <a:r>
              <a:rPr lang="en-US" sz="2800" dirty="0" err="1"/>
              <a:t>veículos</a:t>
            </a:r>
            <a:r>
              <a:rPr lang="en-US" sz="2800" dirty="0"/>
              <a:t> </a:t>
            </a:r>
            <a:r>
              <a:rPr lang="mr-IN" sz="2800" dirty="0"/>
              <a:t>–</a:t>
            </a:r>
            <a:r>
              <a:rPr lang="en-US" sz="2800" dirty="0"/>
              <a:t> </a:t>
            </a:r>
            <a:r>
              <a:rPr lang="en-US" sz="2800" dirty="0" err="1"/>
              <a:t>Decreto</a:t>
            </a:r>
            <a:r>
              <a:rPr lang="en-US" sz="2800" dirty="0"/>
              <a:t> </a:t>
            </a:r>
            <a:r>
              <a:rPr lang="pt-BR" sz="2800" dirty="0"/>
              <a:t>nº 9.287/2018</a:t>
            </a:r>
            <a:endParaRPr lang="en-US" sz="2800" dirty="0"/>
          </a:p>
          <a:p>
            <a:pPr lvl="1">
              <a:lnSpc>
                <a:spcPct val="200000"/>
              </a:lnSpc>
            </a:pPr>
            <a:r>
              <a:rPr lang="en-US" sz="2800" dirty="0" err="1"/>
              <a:t>Capacitação</a:t>
            </a:r>
            <a:r>
              <a:rPr lang="en-US" sz="2800" dirty="0"/>
              <a:t> </a:t>
            </a:r>
            <a:r>
              <a:rPr lang="en-US" sz="2800" dirty="0" err="1"/>
              <a:t>Gestores</a:t>
            </a:r>
            <a:r>
              <a:rPr lang="en-US" sz="2800" dirty="0"/>
              <a:t> de </a:t>
            </a:r>
            <a:r>
              <a:rPr lang="en-US" sz="2800" dirty="0" err="1"/>
              <a:t>Patrimônio</a:t>
            </a:r>
            <a:r>
              <a:rPr lang="en-US" sz="2800" dirty="0"/>
              <a:t>: bens </a:t>
            </a:r>
            <a:r>
              <a:rPr lang="en-US" sz="2800" dirty="0" err="1"/>
              <a:t>móveis</a:t>
            </a:r>
            <a:r>
              <a:rPr lang="en-US" sz="2800" dirty="0"/>
              <a:t> e </a:t>
            </a:r>
            <a:r>
              <a:rPr lang="en-US" sz="2800" dirty="0" err="1"/>
              <a:t>imóveis</a:t>
            </a:r>
            <a:endParaRPr lang="pt-BR" sz="2800" dirty="0"/>
          </a:p>
          <a:p>
            <a:pPr lvl="1">
              <a:lnSpc>
                <a:spcPct val="200000"/>
              </a:lnSpc>
            </a:pPr>
            <a:r>
              <a:rPr lang="en-US" sz="2800" dirty="0" err="1"/>
              <a:t>Contabilidade</a:t>
            </a:r>
            <a:r>
              <a:rPr lang="en-US" sz="2800" dirty="0"/>
              <a:t> de </a:t>
            </a:r>
            <a:r>
              <a:rPr lang="en-US" sz="2800" dirty="0" err="1"/>
              <a:t>Custos</a:t>
            </a:r>
            <a:endParaRPr lang="en-US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-67519"/>
            <a:ext cx="8953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6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Temas</a:t>
            </a:r>
            <a:r>
              <a:rPr lang="en-US" sz="4000" dirty="0"/>
              <a:t> </a:t>
            </a:r>
            <a:r>
              <a:rPr lang="en-US" sz="4000" dirty="0" err="1"/>
              <a:t>inseridos</a:t>
            </a:r>
            <a:r>
              <a:rPr lang="en-US" sz="4000" dirty="0"/>
              <a:t> no </a:t>
            </a:r>
            <a:r>
              <a:rPr lang="en-US" sz="4000" dirty="0" err="1"/>
              <a:t>Planejamento</a:t>
            </a:r>
            <a:r>
              <a:rPr lang="en-US" sz="4000" dirty="0"/>
              <a:t> da </a:t>
            </a:r>
            <a:r>
              <a:rPr lang="en-US" sz="4000" dirty="0" err="1"/>
              <a:t>Comissão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sz="2800" dirty="0" err="1"/>
              <a:t>Gest</a:t>
            </a:r>
            <a:r>
              <a:rPr lang="en-US" sz="2800" dirty="0" err="1"/>
              <a:t>ão</a:t>
            </a:r>
            <a:r>
              <a:rPr lang="en-US" sz="2800" dirty="0"/>
              <a:t> de </a:t>
            </a:r>
            <a:r>
              <a:rPr lang="en-US" sz="2800" dirty="0" err="1"/>
              <a:t>Riscos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 err="1"/>
              <a:t>Decreto</a:t>
            </a:r>
            <a:r>
              <a:rPr lang="en-US" sz="2800" dirty="0"/>
              <a:t> 9046/17: </a:t>
            </a:r>
            <a:r>
              <a:rPr lang="en-US" sz="2800" dirty="0" err="1"/>
              <a:t>Contratação</a:t>
            </a:r>
            <a:r>
              <a:rPr lang="en-US" sz="2800" dirty="0"/>
              <a:t> </a:t>
            </a:r>
            <a:r>
              <a:rPr lang="en-US" sz="2800" dirty="0" err="1"/>
              <a:t>plurianual</a:t>
            </a:r>
            <a:r>
              <a:rPr lang="en-US" sz="2800" dirty="0"/>
              <a:t> de </a:t>
            </a:r>
            <a:r>
              <a:rPr lang="en-US" sz="2800" dirty="0" err="1"/>
              <a:t>obras</a:t>
            </a:r>
            <a:r>
              <a:rPr lang="en-US" sz="2800" dirty="0"/>
              <a:t>, bens e </a:t>
            </a:r>
            <a:r>
              <a:rPr lang="en-US" sz="2800" dirty="0" err="1"/>
              <a:t>serviços</a:t>
            </a:r>
            <a:endParaRPr lang="en-US" sz="2800" dirty="0"/>
          </a:p>
          <a:p>
            <a:pPr lvl="1"/>
            <a:r>
              <a:rPr lang="en-US" sz="2800" dirty="0"/>
              <a:t>PGC 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Fundo Patrimonial </a:t>
            </a:r>
            <a:r>
              <a:rPr lang="mr-IN" sz="2800" dirty="0"/>
              <a:t>–</a:t>
            </a:r>
            <a:r>
              <a:rPr lang="en-US" sz="2800" dirty="0"/>
              <a:t> </a:t>
            </a:r>
            <a:r>
              <a:rPr lang="en-US" sz="2800" dirty="0" err="1"/>
              <a:t>substitutivo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ENCONTRO DE COMPRAS IFES 2018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5" y="-67519"/>
            <a:ext cx="8953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1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o">
  <a:themeElements>
    <a:clrScheme name="Retrospect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725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Mangal</vt:lpstr>
      <vt:lpstr>Retrospecto</vt:lpstr>
      <vt:lpstr>Comissão de Administração</vt:lpstr>
      <vt:lpstr>Atuação</vt:lpstr>
      <vt:lpstr>GTs Mistos</vt:lpstr>
      <vt:lpstr>Questionamentos -SIORG</vt:lpstr>
      <vt:lpstr>SIORG</vt:lpstr>
      <vt:lpstr>SIORG</vt:lpstr>
      <vt:lpstr>SIORG</vt:lpstr>
      <vt:lpstr>Temas inseridos no Planejamento da Comissão</vt:lpstr>
      <vt:lpstr>Temas inseridos no Planejamento da Comissão</vt:lpstr>
      <vt:lpstr>Encontro Nacional de Compras e Contratações das IFES 2018</vt:lpstr>
      <vt:lpstr>Comissão de Administração  forpladcomissaoadm@gmail.com  inessa.salomao@cefet-rj.br  whatsapp: (21) 98778-5942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Inessa Salomao</dc:creator>
  <cp:lastModifiedBy>Inessa Salomao</cp:lastModifiedBy>
  <cp:revision>46</cp:revision>
  <dcterms:created xsi:type="dcterms:W3CDTF">2018-02-21T18:40:03Z</dcterms:created>
  <dcterms:modified xsi:type="dcterms:W3CDTF">2018-06-14T14:35:30Z</dcterms:modified>
</cp:coreProperties>
</file>