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40" r:id="rId1"/>
    <p:sldMasterId id="2147483852" r:id="rId2"/>
  </p:sldMasterIdLst>
  <p:notesMasterIdLst>
    <p:notesMasterId r:id="rId18"/>
  </p:notesMasterIdLst>
  <p:handoutMasterIdLst>
    <p:handoutMasterId r:id="rId19"/>
  </p:handoutMasterIdLst>
  <p:sldIdLst>
    <p:sldId id="303" r:id="rId3"/>
    <p:sldId id="431" r:id="rId4"/>
    <p:sldId id="437" r:id="rId5"/>
    <p:sldId id="435" r:id="rId6"/>
    <p:sldId id="440" r:id="rId7"/>
    <p:sldId id="443" r:id="rId8"/>
    <p:sldId id="441" r:id="rId9"/>
    <p:sldId id="442" r:id="rId10"/>
    <p:sldId id="444" r:id="rId11"/>
    <p:sldId id="438" r:id="rId12"/>
    <p:sldId id="439" r:id="rId13"/>
    <p:sldId id="436" r:id="rId14"/>
    <p:sldId id="432" r:id="rId15"/>
    <p:sldId id="433" r:id="rId16"/>
    <p:sldId id="417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1F2"/>
    <a:srgbClr val="FFF2CC"/>
    <a:srgbClr val="577ECB"/>
    <a:srgbClr val="44639B"/>
    <a:srgbClr val="CC0000"/>
    <a:srgbClr val="0C5749"/>
    <a:srgbClr val="8FA875"/>
    <a:srgbClr val="398858"/>
    <a:srgbClr val="317B4A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9" autoAdjust="0"/>
    <p:restoredTop sz="95315" autoAdjust="0"/>
  </p:normalViewPr>
  <p:slideViewPr>
    <p:cSldViewPr snapToGrid="0">
      <p:cViewPr varScale="1">
        <p:scale>
          <a:sx n="88" d="100"/>
          <a:sy n="88" d="100"/>
        </p:scale>
        <p:origin x="2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ty\Downloads\14%20-%20Or&#231;amento%20-%20Previs&#227;o%20e%20Execu&#231;&#227;o%20da%20LOA%20-%20MEC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ty\Downloads\14%20-%20Or&#231;amento%20-%20Previs&#227;o%20e%20Execu&#231;&#227;o%20da%20LOA%20-%20MEC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ty\Downloads\14%20-%20Or&#231;amento%20-%20Previs&#227;o%20e%20Execu&#231;&#227;o%20da%20LOA%20-%20MEC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ty\Downloads\14%20-%20Or&#231;amento%20-%20Previs&#227;o%20e%20Execu&#231;&#227;o%20da%20LOA%20-%20MEC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ty\Downloads\14%20-%20Or&#231;amento%20-%20Previs&#227;o%20e%20Execu&#231;&#227;o%20da%20LOA%20-%20MEC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ty\Downloads\14%20-%20Or&#231;amento%20-%20Previs&#227;o%20e%20Execu&#231;&#227;o%20da%20LOA%20-%20MEC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[14 - Orçamento - Previsão e Execução da LOA - MEC (1).xlsx]Planilha1!Tabela dinâmica7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pt-BR" dirty="0" smtClean="0"/>
              <a:t>Custeio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pt-BR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dLbl>
      </c:pivotFmt>
      <c:pivotFmt>
        <c:idx val="11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Planilha1!$B$7:$B$8</c:f>
              <c:strCache>
                <c:ptCount val="1"/>
                <c:pt idx="0">
                  <c:v>Atividade Meio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Planilha1!$B$9:$B$15</c:f>
              <c:numCache>
                <c:formatCode>_(* #,##0.00_);_(* \(#,##0.00\);_(* "-"??_);_(@_)</c:formatCode>
                <c:ptCount val="6"/>
                <c:pt idx="0">
                  <c:v>4542625593</c:v>
                </c:pt>
                <c:pt idx="1">
                  <c:v>1375630331</c:v>
                </c:pt>
                <c:pt idx="2">
                  <c:v>1199195337</c:v>
                </c:pt>
                <c:pt idx="3">
                  <c:v>1129722993</c:v>
                </c:pt>
                <c:pt idx="4">
                  <c:v>2895575909</c:v>
                </c:pt>
                <c:pt idx="5">
                  <c:v>2159935791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88-485D-B04A-E8089E3FBD96}"/>
            </c:ext>
          </c:extLst>
        </c:ser>
        <c:ser>
          <c:idx val="1"/>
          <c:order val="1"/>
          <c:tx>
            <c:strRef>
              <c:f>Planilha1!$C$7:$C$8</c:f>
              <c:strCache>
                <c:ptCount val="1"/>
                <c:pt idx="0">
                  <c:v>Atividade Fim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Planilha1!$C$9:$C$15</c:f>
              <c:numCache>
                <c:formatCode>_(* #,##0.00_);_(* \(#,##0.00\);_(* "-"??_);_(@_)</c:formatCode>
                <c:ptCount val="6"/>
                <c:pt idx="0">
                  <c:v>5440775459</c:v>
                </c:pt>
                <c:pt idx="1">
                  <c:v>5745851597</c:v>
                </c:pt>
                <c:pt idx="2">
                  <c:v>4848553892</c:v>
                </c:pt>
                <c:pt idx="3">
                  <c:v>2852009899</c:v>
                </c:pt>
                <c:pt idx="4">
                  <c:v>2092909736</c:v>
                </c:pt>
                <c:pt idx="5">
                  <c:v>1341941088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88-485D-B04A-E8089E3FB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0528"/>
        <c:axId val="74440944"/>
      </c:lineChart>
      <c:catAx>
        <c:axId val="7444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944"/>
        <c:crosses val="autoZero"/>
        <c:auto val="1"/>
        <c:lblAlgn val="ctr"/>
        <c:lblOffset val="100"/>
        <c:noMultiLvlLbl val="0"/>
      </c:catAx>
      <c:valAx>
        <c:axId val="744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528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alpha val="69804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[14 - Orçamento - Previsão e Execução da LOA - MEC (1).xlsx]Planilha1!Tabela dinâmica7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pt-BR"/>
              <a:t>Investimentos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pt-BR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dLbl>
      </c:pivotFmt>
      <c:pivotFmt>
        <c:idx val="11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Planilha1!$B$7:$B$8</c:f>
              <c:strCache>
                <c:ptCount val="1"/>
                <c:pt idx="0">
                  <c:v>Atividade Meio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Planilha1!$B$9:$B$14</c:f>
              <c:numCache>
                <c:formatCode>_(* #,##0.00_);_(* \(#,##0.00\);_(* "-"??_);_(@_)</c:formatCode>
                <c:ptCount val="5"/>
                <c:pt idx="0">
                  <c:v>2896195003.2100005</c:v>
                </c:pt>
                <c:pt idx="1">
                  <c:v>255370317.99000001</c:v>
                </c:pt>
                <c:pt idx="2">
                  <c:v>420009120.72000003</c:v>
                </c:pt>
                <c:pt idx="3">
                  <c:v>876779096.96999991</c:v>
                </c:pt>
                <c:pt idx="4">
                  <c:v>2065054903.1599998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20-4BA1-B588-DF076DE5B9A9}"/>
            </c:ext>
          </c:extLst>
        </c:ser>
        <c:ser>
          <c:idx val="1"/>
          <c:order val="1"/>
          <c:tx>
            <c:strRef>
              <c:f>Planilha1!$C$7:$C$8</c:f>
              <c:strCache>
                <c:ptCount val="1"/>
                <c:pt idx="0">
                  <c:v>Atividade Fim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Planilha1!$C$9:$C$14</c:f>
              <c:numCache>
                <c:formatCode>_(* #,##0.00_);_(* \(#,##0.00\);_(* "-"??_);_(@_)</c:formatCode>
                <c:ptCount val="5"/>
                <c:pt idx="0">
                  <c:v>3993627309.5799999</c:v>
                </c:pt>
                <c:pt idx="1">
                  <c:v>3410603200.8800044</c:v>
                </c:pt>
                <c:pt idx="2">
                  <c:v>2246407228.0600009</c:v>
                </c:pt>
                <c:pt idx="3">
                  <c:v>2057458161.6999993</c:v>
                </c:pt>
                <c:pt idx="4">
                  <c:v>1554692756.4600012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20-4BA1-B588-DF076DE5B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0528"/>
        <c:axId val="74440944"/>
      </c:lineChart>
      <c:catAx>
        <c:axId val="7444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944"/>
        <c:crosses val="autoZero"/>
        <c:auto val="1"/>
        <c:lblAlgn val="ctr"/>
        <c:lblOffset val="100"/>
        <c:noMultiLvlLbl val="0"/>
      </c:catAx>
      <c:valAx>
        <c:axId val="744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528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alpha val="69804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[14 - Orçamento - Previsão e Execução da LOA - MEC (1).xlsx]Planilha1!Tabela dinâmica7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pt-BR" dirty="0" smtClean="0"/>
              <a:t>Total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pt-BR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dLbl>
      </c:pivotFmt>
      <c:pivotFmt>
        <c:idx val="11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Planilha1!$B$7:$B$8</c:f>
              <c:strCache>
                <c:ptCount val="1"/>
                <c:pt idx="0">
                  <c:v>Atividade Meio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1157407407407406E-2"/>
                  <c:y val="8.819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39C-46B3-8E39-ECDB1CFCD9EE}"/>
                </c:ext>
              </c:extLst>
            </c:dLbl>
            <c:dLbl>
              <c:idx val="1"/>
              <c:layout>
                <c:manualLayout>
                  <c:x val="-9.4074074074074074E-2"/>
                  <c:y val="-0.119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9C-46B3-8E39-ECDB1CFCD9EE}"/>
                </c:ext>
              </c:extLst>
            </c:dLbl>
            <c:dLbl>
              <c:idx val="2"/>
              <c:layout>
                <c:manualLayout>
                  <c:x val="-5.8796296296296298E-2"/>
                  <c:y val="-0.1058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39C-46B3-8E39-ECDB1CFCD9EE}"/>
                </c:ext>
              </c:extLst>
            </c:dLbl>
            <c:dLbl>
              <c:idx val="3"/>
              <c:layout>
                <c:manualLayout>
                  <c:x val="-2.9398148148148148E-3"/>
                  <c:y val="8.819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39C-46B3-8E39-ECDB1CFCD9EE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Planilha1!$B$9:$B$14</c:f>
              <c:numCache>
                <c:formatCode>_(* #,##0.00_);_(* \(#,##0.00\);_(* "-"??_);_(@_)</c:formatCode>
                <c:ptCount val="5"/>
                <c:pt idx="0">
                  <c:v>50039243328.689987</c:v>
                </c:pt>
                <c:pt idx="1">
                  <c:v>58753792580.040009</c:v>
                </c:pt>
                <c:pt idx="2">
                  <c:v>63882610358.270027</c:v>
                </c:pt>
                <c:pt idx="3">
                  <c:v>64132754363.849998</c:v>
                </c:pt>
                <c:pt idx="4">
                  <c:v>66600173178.62999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9C-46B3-8E39-ECDB1CFCD9EE}"/>
            </c:ext>
          </c:extLst>
        </c:ser>
        <c:ser>
          <c:idx val="1"/>
          <c:order val="1"/>
          <c:tx>
            <c:strRef>
              <c:f>Planilha1!$C$7:$C$8</c:f>
              <c:strCache>
                <c:ptCount val="1"/>
                <c:pt idx="0">
                  <c:v>Atividade Fim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4675925925925928E-2"/>
                  <c:y val="-0.1234722222222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39C-46B3-8E39-ECDB1CFCD9EE}"/>
                </c:ext>
              </c:extLst>
            </c:dLbl>
            <c:dLbl>
              <c:idx val="1"/>
              <c:layout>
                <c:manualLayout>
                  <c:x val="2.0578703703703651E-2"/>
                  <c:y val="0.14111111111111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9C-46B3-8E39-ECDB1CFCD9EE}"/>
                </c:ext>
              </c:extLst>
            </c:dLbl>
            <c:dLbl>
              <c:idx val="2"/>
              <c:layout>
                <c:manualLayout>
                  <c:x val="2.0578703703703703E-2"/>
                  <c:y val="6.17361111111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39C-46B3-8E39-ECDB1CFCD9EE}"/>
                </c:ext>
              </c:extLst>
            </c:dLbl>
            <c:dLbl>
              <c:idx val="3"/>
              <c:layout>
                <c:manualLayout>
                  <c:x val="-6.761574074074074E-2"/>
                  <c:y val="-0.1146527777777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39C-46B3-8E39-ECDB1CFCD9EE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Planilha1!$C$9:$C$14</c:f>
              <c:numCache>
                <c:formatCode>_(* #,##0.00_);_(* \(#,##0.00\);_(* "-"??_);_(@_)</c:formatCode>
                <c:ptCount val="5"/>
                <c:pt idx="0">
                  <c:v>51254193366.190109</c:v>
                </c:pt>
                <c:pt idx="1">
                  <c:v>56163012211.84008</c:v>
                </c:pt>
                <c:pt idx="2">
                  <c:v>61044273155.379974</c:v>
                </c:pt>
                <c:pt idx="3">
                  <c:v>66586827552.749916</c:v>
                </c:pt>
                <c:pt idx="4">
                  <c:v>71892232635.530014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9C-46B3-8E39-ECDB1CFC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0528"/>
        <c:axId val="74440944"/>
      </c:lineChart>
      <c:catAx>
        <c:axId val="7444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944"/>
        <c:crosses val="autoZero"/>
        <c:auto val="1"/>
        <c:lblAlgn val="ctr"/>
        <c:lblOffset val="100"/>
        <c:noMultiLvlLbl val="0"/>
      </c:catAx>
      <c:valAx>
        <c:axId val="74440944"/>
        <c:scaling>
          <c:orientation val="minMax"/>
          <c:min val="4000000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528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alpha val="69804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[14 - Orçamento - Previsão e Execução da LOA - MEC (1).xlsx]Planilha1!Tabela dinâmica7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pt-BR" dirty="0" smtClean="0"/>
              <a:t>Pessoal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pt-BR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dLbl>
      </c:pivotFmt>
      <c:pivotFmt>
        <c:idx val="11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Planilha1!$B$7:$B$8</c:f>
              <c:strCache>
                <c:ptCount val="1"/>
                <c:pt idx="0">
                  <c:v>Atividade Meio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Planilha1!$B$9:$B$14</c:f>
              <c:numCache>
                <c:formatCode>_(* #,##0.00_);_(* \(#,##0.00\);_(* "-"??_);_(@_)</c:formatCode>
                <c:ptCount val="5"/>
                <c:pt idx="0">
                  <c:v>765064932.46000004</c:v>
                </c:pt>
                <c:pt idx="1">
                  <c:v>1153199716.1099999</c:v>
                </c:pt>
                <c:pt idx="2">
                  <c:v>2248659292.1799998</c:v>
                </c:pt>
                <c:pt idx="3">
                  <c:v>3242245143.1900005</c:v>
                </c:pt>
                <c:pt idx="4">
                  <c:v>3834525264.0200009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8B-46AB-937E-DDC37257040D}"/>
            </c:ext>
          </c:extLst>
        </c:ser>
        <c:ser>
          <c:idx val="1"/>
          <c:order val="1"/>
          <c:tx>
            <c:strRef>
              <c:f>Planilha1!$C$7:$C$8</c:f>
              <c:strCache>
                <c:ptCount val="1"/>
                <c:pt idx="0">
                  <c:v>Atividade Fim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Planilha1!$C$9:$C$14</c:f>
              <c:numCache>
                <c:formatCode>_(* #,##0.00_);_(* \(#,##0.00\);_(* "-"??_);_(@_)</c:formatCode>
                <c:ptCount val="5"/>
                <c:pt idx="0">
                  <c:v>34368022395.699997</c:v>
                </c:pt>
                <c:pt idx="1">
                  <c:v>39349730135.670036</c:v>
                </c:pt>
                <c:pt idx="2">
                  <c:v>44398242185.78997</c:v>
                </c:pt>
                <c:pt idx="3">
                  <c:v>48818977503.350021</c:v>
                </c:pt>
                <c:pt idx="4">
                  <c:v>55506758112.839981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8B-46AB-937E-DDC372570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0528"/>
        <c:axId val="74440944"/>
      </c:lineChart>
      <c:catAx>
        <c:axId val="7444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944"/>
        <c:crosses val="autoZero"/>
        <c:auto val="1"/>
        <c:lblAlgn val="ctr"/>
        <c:lblOffset val="100"/>
        <c:noMultiLvlLbl val="0"/>
      </c:catAx>
      <c:valAx>
        <c:axId val="744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528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alpha val="69804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pt-B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[14 - Orçamento - Previsão e Execução da LOA - MEC (1).xlsx]Planilha1!Tabela dinâmica7</c:name>
    <c:fmtId val="-1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dLbl>
      </c:pivotFmt>
      <c:pivotFmt>
        <c:idx val="11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Planilha1!$B$7:$B$8</c:f>
              <c:strCache>
                <c:ptCount val="1"/>
                <c:pt idx="0">
                  <c:v>Atividade Meio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Planilha1!$B$9:$B$14</c:f>
              <c:numCache>
                <c:formatCode>_(* #,##0.00_);_(* \(#,##0.00\);_(* "-"??_);_(@_)</c:formatCode>
                <c:ptCount val="5"/>
                <c:pt idx="0">
                  <c:v>2896195003.2100005</c:v>
                </c:pt>
                <c:pt idx="1">
                  <c:v>255370317.99000001</c:v>
                </c:pt>
                <c:pt idx="2">
                  <c:v>420009120.72000003</c:v>
                </c:pt>
                <c:pt idx="3">
                  <c:v>876779096.96999991</c:v>
                </c:pt>
                <c:pt idx="4">
                  <c:v>2065054903.1599998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EC-43E2-964A-A5B23FCC2470}"/>
            </c:ext>
          </c:extLst>
        </c:ser>
        <c:ser>
          <c:idx val="1"/>
          <c:order val="1"/>
          <c:tx>
            <c:strRef>
              <c:f>Planilha1!$C$7:$C$8</c:f>
              <c:strCache>
                <c:ptCount val="1"/>
                <c:pt idx="0">
                  <c:v>Atividade Fim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Planilha1!$C$9:$C$14</c:f>
              <c:numCache>
                <c:formatCode>_(* #,##0.00_);_(* \(#,##0.00\);_(* "-"??_);_(@_)</c:formatCode>
                <c:ptCount val="5"/>
                <c:pt idx="0">
                  <c:v>3993627309.5799999</c:v>
                </c:pt>
                <c:pt idx="1">
                  <c:v>3410603200.8800044</c:v>
                </c:pt>
                <c:pt idx="2">
                  <c:v>2246407228.0600009</c:v>
                </c:pt>
                <c:pt idx="3">
                  <c:v>2057458161.6999993</c:v>
                </c:pt>
                <c:pt idx="4">
                  <c:v>1554692756.4600012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EC-43E2-964A-A5B23FCC2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0528"/>
        <c:axId val="74440944"/>
      </c:lineChart>
      <c:catAx>
        <c:axId val="7444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944"/>
        <c:crosses val="autoZero"/>
        <c:auto val="1"/>
        <c:lblAlgn val="ctr"/>
        <c:lblOffset val="100"/>
        <c:noMultiLvlLbl val="0"/>
      </c:catAx>
      <c:valAx>
        <c:axId val="744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528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alpha val="69804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[14 - Orçamento - Previsão e Execução da LOA - MEC (1).xlsx]Planilha1!Tabela dinâmica7</c:name>
    <c:fmtId val="-1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dLbl>
      </c:pivotFmt>
      <c:pivotFmt>
        <c:idx val="11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Planilha1!$B$7:$B$8</c:f>
              <c:strCache>
                <c:ptCount val="1"/>
                <c:pt idx="0">
                  <c:v>Atividade Meio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Planilha1!$B$9:$B$15</c:f>
              <c:numCache>
                <c:formatCode>_(* #,##0.00_);_(* \(#,##0.00\);_(* "-"??_);_(@_)</c:formatCode>
                <c:ptCount val="6"/>
                <c:pt idx="0">
                  <c:v>4542625593</c:v>
                </c:pt>
                <c:pt idx="1">
                  <c:v>1375630331</c:v>
                </c:pt>
                <c:pt idx="2">
                  <c:v>1199195337</c:v>
                </c:pt>
                <c:pt idx="3">
                  <c:v>1129722993</c:v>
                </c:pt>
                <c:pt idx="4">
                  <c:v>2895575909</c:v>
                </c:pt>
                <c:pt idx="5">
                  <c:v>2159935791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88-485D-B04A-E8089E3FBD96}"/>
            </c:ext>
          </c:extLst>
        </c:ser>
        <c:ser>
          <c:idx val="1"/>
          <c:order val="1"/>
          <c:tx>
            <c:strRef>
              <c:f>Planilha1!$C$7:$C$8</c:f>
              <c:strCache>
                <c:ptCount val="1"/>
                <c:pt idx="0">
                  <c:v>Atividade Fim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Planilha1!$C$9:$C$15</c:f>
              <c:numCache>
                <c:formatCode>_(* #,##0.00_);_(* \(#,##0.00\);_(* "-"??_);_(@_)</c:formatCode>
                <c:ptCount val="6"/>
                <c:pt idx="0">
                  <c:v>5440775459</c:v>
                </c:pt>
                <c:pt idx="1">
                  <c:v>5745851597</c:v>
                </c:pt>
                <c:pt idx="2">
                  <c:v>4848553892</c:v>
                </c:pt>
                <c:pt idx="3">
                  <c:v>2852009899</c:v>
                </c:pt>
                <c:pt idx="4">
                  <c:v>2092909736</c:v>
                </c:pt>
                <c:pt idx="5">
                  <c:v>1341941088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88-485D-B04A-E8089E3FB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0528"/>
        <c:axId val="74440944"/>
      </c:lineChart>
      <c:catAx>
        <c:axId val="7444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944"/>
        <c:crosses val="autoZero"/>
        <c:auto val="1"/>
        <c:lblAlgn val="ctr"/>
        <c:lblOffset val="100"/>
        <c:noMultiLvlLbl val="0"/>
      </c:catAx>
      <c:valAx>
        <c:axId val="744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528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alpha val="69804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[14 - Orçamento - Previsão e Execução da LOA - MEC (1).xlsx]Planilha1!Tabela dinâmica7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pt-BR" dirty="0"/>
              <a:t>Custeio e </a:t>
            </a:r>
            <a:r>
              <a:rPr lang="pt-BR" dirty="0" smtClean="0"/>
              <a:t>Investimentos (Discricionário)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pt-BR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dLbl>
      </c:pivotFmt>
      <c:pivotFmt>
        <c:idx val="11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 w="22225" cap="rnd">
            <a:solidFill>
              <a:schemeClr val="accent2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1"/>
          </a:solidFill>
          <a:ln w="22225" cap="rnd">
            <a:solidFill>
              <a:schemeClr val="accent1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Planilha1!$B$8:$B$9</c:f>
              <c:strCache>
                <c:ptCount val="1"/>
                <c:pt idx="0">
                  <c:v>3 - Out. Desp. Correntes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Planilha1!$A$10:$A$15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Planilha1!$B$10:$B$15</c:f>
              <c:numCache>
                <c:formatCode>_(* #,##0.00_);_(* \(#,##0.00\);_(* "-"??_);_(@_)</c:formatCode>
                <c:ptCount val="5"/>
                <c:pt idx="0">
                  <c:v>5382019534.9600048</c:v>
                </c:pt>
                <c:pt idx="1">
                  <c:v>5291326399.079998</c:v>
                </c:pt>
                <c:pt idx="2">
                  <c:v>5462256932.6200047</c:v>
                </c:pt>
                <c:pt idx="3">
                  <c:v>6039384800.0299978</c:v>
                </c:pt>
                <c:pt idx="4">
                  <c:v>5730485179.2900028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2F-45DE-B7B2-B7CA2B3183DF}"/>
            </c:ext>
          </c:extLst>
        </c:ser>
        <c:ser>
          <c:idx val="1"/>
          <c:order val="1"/>
          <c:tx>
            <c:strRef>
              <c:f>Planilha1!$C$8:$C$9</c:f>
              <c:strCache>
                <c:ptCount val="1"/>
                <c:pt idx="0">
                  <c:v>4 - Investimentos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Planilha1!$A$10:$A$15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Planilha1!$C$10:$C$15</c:f>
              <c:numCache>
                <c:formatCode>_(* #,##0.00_);_(* \(#,##0.00\);_(* "-"??_);_(@_)</c:formatCode>
                <c:ptCount val="5"/>
                <c:pt idx="0">
                  <c:v>2384172665.0100007</c:v>
                </c:pt>
                <c:pt idx="1">
                  <c:v>1949997528.4300003</c:v>
                </c:pt>
                <c:pt idx="2">
                  <c:v>1320439679.9400008</c:v>
                </c:pt>
                <c:pt idx="3">
                  <c:v>1382737954.1199996</c:v>
                </c:pt>
                <c:pt idx="4">
                  <c:v>995032535.95000017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2F-45DE-B7B2-B7CA2B318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0528"/>
        <c:axId val="74440944"/>
      </c:lineChart>
      <c:catAx>
        <c:axId val="7444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944"/>
        <c:crosses val="autoZero"/>
        <c:auto val="1"/>
        <c:lblAlgn val="ctr"/>
        <c:lblOffset val="100"/>
        <c:noMultiLvlLbl val="0"/>
      </c:catAx>
      <c:valAx>
        <c:axId val="744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4440528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alpha val="69804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E44A3-E415-1D48-B4A1-73D504979E6F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C200B968-ABF8-6B43-BBE8-D63119F2DCC6}">
      <dgm:prSet phldrT="[Texto]" custT="1"/>
      <dgm:spPr/>
      <dgm:t>
        <a:bodyPr/>
        <a:lstStyle/>
        <a:p>
          <a:r>
            <a:rPr lang="en-US" sz="3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Fornecimento</a:t>
          </a:r>
          <a:r>
            <a:rPr 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Dados</a:t>
          </a:r>
          <a:endParaRPr lang="pt-BR" sz="3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B739C-9727-654E-8EAE-A119693A14CF}" type="parTrans" cxnId="{AE60B2E2-08B5-E143-8572-2F0C4636686F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C5CB28D5-5586-F44C-B054-AB4F4ABD492F}" type="sibTrans" cxnId="{AE60B2E2-08B5-E143-8572-2F0C4636686F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336CC2CE-AD65-C14B-9795-8E36DA76AF4B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Inep fornece os dados do Censo 2016;</a:t>
          </a:r>
          <a:endParaRPr lang="pt-BR" sz="2000" dirty="0">
            <a:solidFill>
              <a:schemeClr val="bg1"/>
            </a:solidFill>
          </a:endParaRPr>
        </a:p>
      </dgm:t>
    </dgm:pt>
    <dgm:pt modelId="{8156F1CC-0B10-3440-B74F-A4F3ADEFBB3E}" type="parTrans" cxnId="{12A554B8-382B-7047-B34B-4DE0ED7BA3C2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609441FF-8C63-F640-9201-6FA7B1B468AF}" type="sibTrans" cxnId="{12A554B8-382B-7047-B34B-4DE0ED7BA3C2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ADF2805E-67A6-CD4B-AB1B-792B573B447C}">
      <dgm:prSet phldrT="[Texto]" custT="1"/>
      <dgm:spPr>
        <a:solidFill>
          <a:srgbClr val="577ECB"/>
        </a:solidFill>
      </dgm:spPr>
      <dgm:t>
        <a:bodyPr/>
        <a:lstStyle/>
        <a:p>
          <a:r>
            <a:rPr lang="en-US" sz="3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Apuração</a:t>
          </a:r>
          <a:r>
            <a:rPr lang="en-US" sz="3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en-US" sz="3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</a:t>
          </a:r>
          <a:endParaRPr lang="pt-BR" sz="3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CF649E-1C26-D846-A851-444C4009A9E3}" type="parTrans" cxnId="{6F43DCC9-FB10-BE4C-B5C4-8D791496473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357939B5-5FF2-8D47-9C89-4AD299825694}" type="sibTrans" cxnId="{6F43DCC9-FB10-BE4C-B5C4-8D791496473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93298B32-54D5-AD4D-8A75-C39500EDB066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1"/>
              </a:solidFill>
            </a:rPr>
            <a:t>Avaliação dos Dados Apurados;</a:t>
          </a:r>
          <a:endParaRPr lang="pt-BR" sz="2400" dirty="0">
            <a:solidFill>
              <a:schemeClr val="bg1"/>
            </a:solidFill>
          </a:endParaRPr>
        </a:p>
      </dgm:t>
    </dgm:pt>
    <dgm:pt modelId="{17F95E00-FA3B-6E42-BFF7-E59ACB0C59CA}" type="parTrans" cxnId="{68C3C452-49C7-654A-82A4-5356F8B1880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A9688FE4-20D6-B44E-8614-22B4476D6133}" type="sibTrans" cxnId="{68C3C452-49C7-654A-82A4-5356F8B1880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79D91414-38A3-CE45-96BC-0881E506FAD6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Capes repassa dados do Sucupira fornecido nas últimas;</a:t>
          </a:r>
          <a:endParaRPr lang="pt-BR" sz="2000" dirty="0">
            <a:solidFill>
              <a:schemeClr val="bg1"/>
            </a:solidFill>
          </a:endParaRPr>
        </a:p>
      </dgm:t>
    </dgm:pt>
    <dgm:pt modelId="{1B33A85E-82C3-2B43-B8DC-BBEA5A81C0C0}" type="parTrans" cxnId="{FEE22B29-DD1F-7B4E-95F0-61190CC354D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86066B4D-1F0E-8E48-BDDA-B71CD7FC6A56}" type="sibTrans" cxnId="{FEE22B29-DD1F-7B4E-95F0-61190CC354D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494271D4-406E-4C03-932F-2EE9BC58A454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1"/>
              </a:solidFill>
            </a:rPr>
            <a:t>Efeitos do novo fator de retenção e duração padrão;</a:t>
          </a:r>
          <a:endParaRPr lang="pt-BR" sz="2400" dirty="0">
            <a:solidFill>
              <a:schemeClr val="bg1"/>
            </a:solidFill>
          </a:endParaRPr>
        </a:p>
      </dgm:t>
    </dgm:pt>
    <dgm:pt modelId="{80E216C4-7B04-449B-B5C5-CCC67E8E061B}" type="parTrans" cxnId="{CEDF00F6-7072-4661-9BD4-62ECCE1522D8}">
      <dgm:prSet/>
      <dgm:spPr/>
      <dgm:t>
        <a:bodyPr/>
        <a:lstStyle/>
        <a:p>
          <a:endParaRPr lang="pt-BR" sz="2400"/>
        </a:p>
      </dgm:t>
    </dgm:pt>
    <dgm:pt modelId="{E5EB669E-0825-4381-B4BD-FCE6138F4162}" type="sibTrans" cxnId="{CEDF00F6-7072-4661-9BD4-62ECCE1522D8}">
      <dgm:prSet/>
      <dgm:spPr/>
      <dgm:t>
        <a:bodyPr/>
        <a:lstStyle/>
        <a:p>
          <a:endParaRPr lang="pt-BR" sz="2400"/>
        </a:p>
      </dgm:t>
    </dgm:pt>
    <dgm:pt modelId="{80AAF7BE-FAE7-4088-90FD-2F36301DCD00}">
      <dgm:prSet phldrT="[Texto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</a:rPr>
            <a:t>Verificadas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algumas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inconsistências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nos</a:t>
          </a:r>
          <a:r>
            <a:rPr lang="en-US" sz="2000" dirty="0" smtClean="0">
              <a:solidFill>
                <a:schemeClr val="bg1"/>
              </a:solidFill>
            </a:rPr>
            <a:t> dados do </a:t>
          </a:r>
          <a:r>
            <a:rPr lang="en-US" sz="2000" dirty="0" err="1" smtClean="0">
              <a:solidFill>
                <a:schemeClr val="bg1"/>
              </a:solidFill>
            </a:rPr>
            <a:t>Sucupira</a:t>
          </a:r>
          <a:endParaRPr lang="pt-BR" sz="2000" dirty="0">
            <a:solidFill>
              <a:schemeClr val="bg1"/>
            </a:solidFill>
          </a:endParaRPr>
        </a:p>
      </dgm:t>
    </dgm:pt>
    <dgm:pt modelId="{DD5D7A5F-F3B7-494D-8710-2F6939C21B0F}" type="parTrans" cxnId="{07DC2AC3-EA19-4F0D-A245-812485AA5F29}">
      <dgm:prSet/>
      <dgm:spPr/>
      <dgm:t>
        <a:bodyPr/>
        <a:lstStyle/>
        <a:p>
          <a:endParaRPr lang="pt-BR" sz="2400"/>
        </a:p>
      </dgm:t>
    </dgm:pt>
    <dgm:pt modelId="{F03F9733-080B-40B8-A40A-4695489C44C4}" type="sibTrans" cxnId="{07DC2AC3-EA19-4F0D-A245-812485AA5F29}">
      <dgm:prSet/>
      <dgm:spPr/>
      <dgm:t>
        <a:bodyPr/>
        <a:lstStyle/>
        <a:p>
          <a:endParaRPr lang="pt-BR" sz="2400"/>
        </a:p>
      </dgm:t>
    </dgm:pt>
    <dgm:pt modelId="{10782B62-2E94-4BDB-92E0-7D3BDC82A9CF}">
      <dgm:prSet phldrT="[Texto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</a:rPr>
            <a:t>Parfor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foi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analisado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separadamente</a:t>
          </a:r>
          <a:endParaRPr lang="pt-BR" sz="2400" dirty="0">
            <a:solidFill>
              <a:schemeClr val="bg1"/>
            </a:solidFill>
          </a:endParaRPr>
        </a:p>
      </dgm:t>
    </dgm:pt>
    <dgm:pt modelId="{1F1CC9A2-94B8-408F-B9F5-77E68DA75148}" type="parTrans" cxnId="{AAB4DE95-27C9-4CC7-B723-5B5768B6EAE7}">
      <dgm:prSet/>
      <dgm:spPr/>
      <dgm:t>
        <a:bodyPr/>
        <a:lstStyle/>
        <a:p>
          <a:endParaRPr lang="pt-BR" sz="2400"/>
        </a:p>
      </dgm:t>
    </dgm:pt>
    <dgm:pt modelId="{9E1B98AF-A98D-46C1-9B07-190027846C3C}" type="sibTrans" cxnId="{AAB4DE95-27C9-4CC7-B723-5B5768B6EAE7}">
      <dgm:prSet/>
      <dgm:spPr/>
      <dgm:t>
        <a:bodyPr/>
        <a:lstStyle/>
        <a:p>
          <a:endParaRPr lang="pt-BR" sz="2400"/>
        </a:p>
      </dgm:t>
    </dgm:pt>
    <dgm:pt modelId="{6BD03D5E-971B-4DA1-A3BB-DD8BC28E289C}">
      <dgm:prSet phldrT="[Texto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Dados </a:t>
          </a:r>
          <a:r>
            <a:rPr lang="en-US" sz="2000" dirty="0" err="1" smtClean="0">
              <a:solidFill>
                <a:schemeClr val="bg1"/>
              </a:solidFill>
            </a:rPr>
            <a:t>são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lançados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na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planilha</a:t>
          </a:r>
          <a:endParaRPr lang="pt-BR" sz="2000" dirty="0">
            <a:solidFill>
              <a:schemeClr val="bg1"/>
            </a:solidFill>
          </a:endParaRPr>
        </a:p>
      </dgm:t>
    </dgm:pt>
    <dgm:pt modelId="{97080D46-04C3-4698-AA63-BFBB2731D543}" type="parTrans" cxnId="{548BD71F-4056-462E-A71E-D640BB9FA637}">
      <dgm:prSet/>
      <dgm:spPr/>
      <dgm:t>
        <a:bodyPr/>
        <a:lstStyle/>
        <a:p>
          <a:endParaRPr lang="pt-BR"/>
        </a:p>
      </dgm:t>
    </dgm:pt>
    <dgm:pt modelId="{4B90574B-85F9-496C-AF7C-650CD317CE51}" type="sibTrans" cxnId="{548BD71F-4056-462E-A71E-D640BB9FA637}">
      <dgm:prSet/>
      <dgm:spPr/>
      <dgm:t>
        <a:bodyPr/>
        <a:lstStyle/>
        <a:p>
          <a:endParaRPr lang="pt-BR"/>
        </a:p>
      </dgm:t>
    </dgm:pt>
    <dgm:pt modelId="{91B58524-EBCD-4BF2-AC6F-87FB4496310A}">
      <dgm:prSet phldrT="[Texto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A </a:t>
          </a:r>
          <a:r>
            <a:rPr lang="en-US" sz="2400" dirty="0" err="1" smtClean="0">
              <a:solidFill>
                <a:schemeClr val="bg1"/>
              </a:solidFill>
            </a:rPr>
            <a:t>Matriz</a:t>
          </a:r>
          <a:r>
            <a:rPr lang="en-US" sz="2400" dirty="0" smtClean="0">
              <a:solidFill>
                <a:schemeClr val="bg1"/>
              </a:solidFill>
            </a:rPr>
            <a:t> é </a:t>
          </a:r>
          <a:r>
            <a:rPr lang="en-US" sz="2400" dirty="0" err="1" smtClean="0">
              <a:solidFill>
                <a:schemeClr val="bg1"/>
              </a:solidFill>
            </a:rPr>
            <a:t>Rodada</a:t>
          </a:r>
          <a:r>
            <a:rPr lang="en-US" sz="2400" dirty="0" smtClean="0">
              <a:solidFill>
                <a:schemeClr val="bg1"/>
              </a:solidFill>
            </a:rPr>
            <a:t>;</a:t>
          </a:r>
          <a:endParaRPr lang="pt-BR" sz="2400" dirty="0">
            <a:solidFill>
              <a:schemeClr val="bg1"/>
            </a:solidFill>
          </a:endParaRPr>
        </a:p>
      </dgm:t>
    </dgm:pt>
    <dgm:pt modelId="{75769F59-EC4B-4C6D-9599-E21180852DA8}" type="parTrans" cxnId="{FD757E59-8606-4898-ADAA-581C6AAE84D6}">
      <dgm:prSet/>
      <dgm:spPr/>
      <dgm:t>
        <a:bodyPr/>
        <a:lstStyle/>
        <a:p>
          <a:endParaRPr lang="pt-BR"/>
        </a:p>
      </dgm:t>
    </dgm:pt>
    <dgm:pt modelId="{9C5BAC61-7D52-4455-9C9D-79C824984A61}" type="sibTrans" cxnId="{FD757E59-8606-4898-ADAA-581C6AAE84D6}">
      <dgm:prSet/>
      <dgm:spPr/>
      <dgm:t>
        <a:bodyPr/>
        <a:lstStyle/>
        <a:p>
          <a:endParaRPr lang="pt-BR"/>
        </a:p>
      </dgm:t>
    </dgm:pt>
    <dgm:pt modelId="{32CE773E-47B0-D64B-AD63-A66F58E35F4A}" type="pres">
      <dgm:prSet presAssocID="{3E4E44A3-E415-1D48-B4A1-73D504979E6F}" presName="Name0" presStyleCnt="0">
        <dgm:presLayoutVars>
          <dgm:dir/>
          <dgm:animLvl val="lvl"/>
          <dgm:resizeHandles val="exact"/>
        </dgm:presLayoutVars>
      </dgm:prSet>
      <dgm:spPr/>
    </dgm:pt>
    <dgm:pt modelId="{85ED3EC8-25B9-F64C-A957-66765A3A88AC}" type="pres">
      <dgm:prSet presAssocID="{C200B968-ABF8-6B43-BBE8-D63119F2DCC6}" presName="composite" presStyleCnt="0"/>
      <dgm:spPr/>
    </dgm:pt>
    <dgm:pt modelId="{80AE8721-F489-4C4C-972A-2E37AA741BFB}" type="pres">
      <dgm:prSet presAssocID="{C200B968-ABF8-6B43-BBE8-D63119F2DCC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1515CC-C05E-824D-BDAA-2A7CC474E20E}" type="pres">
      <dgm:prSet presAssocID="{C200B968-ABF8-6B43-BBE8-D63119F2DCC6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86F168-75F8-6E4C-AD92-075F65C4B76A}" type="pres">
      <dgm:prSet presAssocID="{C5CB28D5-5586-F44C-B054-AB4F4ABD492F}" presName="space" presStyleCnt="0"/>
      <dgm:spPr/>
    </dgm:pt>
    <dgm:pt modelId="{E05EB56E-23FF-3246-982C-5F8359EA674E}" type="pres">
      <dgm:prSet presAssocID="{ADF2805E-67A6-CD4B-AB1B-792B573B447C}" presName="composite" presStyleCnt="0"/>
      <dgm:spPr/>
    </dgm:pt>
    <dgm:pt modelId="{3C528D70-11EB-F248-9D86-CA1CFAC2417D}" type="pres">
      <dgm:prSet presAssocID="{ADF2805E-67A6-CD4B-AB1B-792B573B447C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6DC132-6C9F-A846-9DC6-9E5BB26198FE}" type="pres">
      <dgm:prSet presAssocID="{ADF2805E-67A6-CD4B-AB1B-792B573B447C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FAA641-3934-9C4A-899E-0F06C8F79D54}" type="presOf" srcId="{C200B968-ABF8-6B43-BBE8-D63119F2DCC6}" destId="{80AE8721-F489-4C4C-972A-2E37AA741BFB}" srcOrd="0" destOrd="0" presId="urn:microsoft.com/office/officeart/2005/8/layout/chevron1"/>
    <dgm:cxn modelId="{6F43DCC9-FB10-BE4C-B5C4-8D7914964735}" srcId="{3E4E44A3-E415-1D48-B4A1-73D504979E6F}" destId="{ADF2805E-67A6-CD4B-AB1B-792B573B447C}" srcOrd="1" destOrd="0" parTransId="{04CF649E-1C26-D846-A851-444C4009A9E3}" sibTransId="{357939B5-5FF2-8D47-9C89-4AD299825694}"/>
    <dgm:cxn modelId="{548BD71F-4056-462E-A71E-D640BB9FA637}" srcId="{C200B968-ABF8-6B43-BBE8-D63119F2DCC6}" destId="{6BD03D5E-971B-4DA1-A3BB-DD8BC28E289C}" srcOrd="2" destOrd="0" parTransId="{97080D46-04C3-4698-AA63-BFBB2731D543}" sibTransId="{4B90574B-85F9-496C-AF7C-650CD317CE51}"/>
    <dgm:cxn modelId="{FD757E59-8606-4898-ADAA-581C6AAE84D6}" srcId="{ADF2805E-67A6-CD4B-AB1B-792B573B447C}" destId="{91B58524-EBCD-4BF2-AC6F-87FB4496310A}" srcOrd="0" destOrd="0" parTransId="{75769F59-EC4B-4C6D-9599-E21180852DA8}" sibTransId="{9C5BAC61-7D52-4455-9C9D-79C824984A61}"/>
    <dgm:cxn modelId="{FEE22B29-DD1F-7B4E-95F0-61190CC354D5}" srcId="{C200B968-ABF8-6B43-BBE8-D63119F2DCC6}" destId="{79D91414-38A3-CE45-96BC-0881E506FAD6}" srcOrd="1" destOrd="0" parTransId="{1B33A85E-82C3-2B43-B8DC-BBEA5A81C0C0}" sibTransId="{86066B4D-1F0E-8E48-BDDA-B71CD7FC6A56}"/>
    <dgm:cxn modelId="{F3691000-7EB1-F94E-83E7-0E13826433B4}" type="presOf" srcId="{336CC2CE-AD65-C14B-9795-8E36DA76AF4B}" destId="{C81515CC-C05E-824D-BDAA-2A7CC474E20E}" srcOrd="0" destOrd="0" presId="urn:microsoft.com/office/officeart/2005/8/layout/chevron1"/>
    <dgm:cxn modelId="{B6E38E9E-3B35-1944-AF31-910770A1B6A7}" type="presOf" srcId="{93298B32-54D5-AD4D-8A75-C39500EDB066}" destId="{196DC132-6C9F-A846-9DC6-9E5BB26198FE}" srcOrd="0" destOrd="1" presId="urn:microsoft.com/office/officeart/2005/8/layout/chevron1"/>
    <dgm:cxn modelId="{AE60B2E2-08B5-E143-8572-2F0C4636686F}" srcId="{3E4E44A3-E415-1D48-B4A1-73D504979E6F}" destId="{C200B968-ABF8-6B43-BBE8-D63119F2DCC6}" srcOrd="0" destOrd="0" parTransId="{B19B739C-9727-654E-8EAE-A119693A14CF}" sibTransId="{C5CB28D5-5586-F44C-B054-AB4F4ABD492F}"/>
    <dgm:cxn modelId="{188A4BB4-7576-4255-A9DA-B9BE1C165A56}" type="presOf" srcId="{10782B62-2E94-4BDB-92E0-7D3BDC82A9CF}" destId="{196DC132-6C9F-A846-9DC6-9E5BB26198FE}" srcOrd="0" destOrd="3" presId="urn:microsoft.com/office/officeart/2005/8/layout/chevron1"/>
    <dgm:cxn modelId="{8C198373-D9BF-4647-97E2-FA3AAEE9139C}" type="presOf" srcId="{6BD03D5E-971B-4DA1-A3BB-DD8BC28E289C}" destId="{C81515CC-C05E-824D-BDAA-2A7CC474E20E}" srcOrd="0" destOrd="2" presId="urn:microsoft.com/office/officeart/2005/8/layout/chevron1"/>
    <dgm:cxn modelId="{07DC2AC3-EA19-4F0D-A245-812485AA5F29}" srcId="{C200B968-ABF8-6B43-BBE8-D63119F2DCC6}" destId="{80AAF7BE-FAE7-4088-90FD-2F36301DCD00}" srcOrd="3" destOrd="0" parTransId="{DD5D7A5F-F3B7-494D-8710-2F6939C21B0F}" sibTransId="{F03F9733-080B-40B8-A40A-4695489C44C4}"/>
    <dgm:cxn modelId="{D21C11AA-AE94-9E47-96F1-D0D68B6D7629}" type="presOf" srcId="{3E4E44A3-E415-1D48-B4A1-73D504979E6F}" destId="{32CE773E-47B0-D64B-AD63-A66F58E35F4A}" srcOrd="0" destOrd="0" presId="urn:microsoft.com/office/officeart/2005/8/layout/chevron1"/>
    <dgm:cxn modelId="{9E2D96BE-AB64-7E4D-BEEB-2412B0F843DC}" type="presOf" srcId="{79D91414-38A3-CE45-96BC-0881E506FAD6}" destId="{C81515CC-C05E-824D-BDAA-2A7CC474E20E}" srcOrd="0" destOrd="1" presId="urn:microsoft.com/office/officeart/2005/8/layout/chevron1"/>
    <dgm:cxn modelId="{31850B7B-28A7-4F86-9C9F-53041563DEA0}" type="presOf" srcId="{494271D4-406E-4C03-932F-2EE9BC58A454}" destId="{196DC132-6C9F-A846-9DC6-9E5BB26198FE}" srcOrd="0" destOrd="2" presId="urn:microsoft.com/office/officeart/2005/8/layout/chevron1"/>
    <dgm:cxn modelId="{989CFF49-F84A-492E-902D-F7389A36CDE5}" type="presOf" srcId="{91B58524-EBCD-4BF2-AC6F-87FB4496310A}" destId="{196DC132-6C9F-A846-9DC6-9E5BB26198FE}" srcOrd="0" destOrd="0" presId="urn:microsoft.com/office/officeart/2005/8/layout/chevron1"/>
    <dgm:cxn modelId="{12A554B8-382B-7047-B34B-4DE0ED7BA3C2}" srcId="{C200B968-ABF8-6B43-BBE8-D63119F2DCC6}" destId="{336CC2CE-AD65-C14B-9795-8E36DA76AF4B}" srcOrd="0" destOrd="0" parTransId="{8156F1CC-0B10-3440-B74F-A4F3ADEFBB3E}" sibTransId="{609441FF-8C63-F640-9201-6FA7B1B468AF}"/>
    <dgm:cxn modelId="{68C3C452-49C7-654A-82A4-5356F8B18805}" srcId="{ADF2805E-67A6-CD4B-AB1B-792B573B447C}" destId="{93298B32-54D5-AD4D-8A75-C39500EDB066}" srcOrd="1" destOrd="0" parTransId="{17F95E00-FA3B-6E42-BFF7-E59ACB0C59CA}" sibTransId="{A9688FE4-20D6-B44E-8614-22B4476D6133}"/>
    <dgm:cxn modelId="{5548501D-7AE1-4451-8C20-EC0DB5401D4D}" type="presOf" srcId="{80AAF7BE-FAE7-4088-90FD-2F36301DCD00}" destId="{C81515CC-C05E-824D-BDAA-2A7CC474E20E}" srcOrd="0" destOrd="3" presId="urn:microsoft.com/office/officeart/2005/8/layout/chevron1"/>
    <dgm:cxn modelId="{B64834D5-B2DE-174A-AAB2-908AEA93748E}" type="presOf" srcId="{ADF2805E-67A6-CD4B-AB1B-792B573B447C}" destId="{3C528D70-11EB-F248-9D86-CA1CFAC2417D}" srcOrd="0" destOrd="0" presId="urn:microsoft.com/office/officeart/2005/8/layout/chevron1"/>
    <dgm:cxn modelId="{AAB4DE95-27C9-4CC7-B723-5B5768B6EAE7}" srcId="{ADF2805E-67A6-CD4B-AB1B-792B573B447C}" destId="{10782B62-2E94-4BDB-92E0-7D3BDC82A9CF}" srcOrd="3" destOrd="0" parTransId="{1F1CC9A2-94B8-408F-B9F5-77E68DA75148}" sibTransId="{9E1B98AF-A98D-46C1-9B07-190027846C3C}"/>
    <dgm:cxn modelId="{CEDF00F6-7072-4661-9BD4-62ECCE1522D8}" srcId="{ADF2805E-67A6-CD4B-AB1B-792B573B447C}" destId="{494271D4-406E-4C03-932F-2EE9BC58A454}" srcOrd="2" destOrd="0" parTransId="{80E216C4-7B04-449B-B5C5-CCC67E8E061B}" sibTransId="{E5EB669E-0825-4381-B4BD-FCE6138F4162}"/>
    <dgm:cxn modelId="{0D14BA97-C6B4-9446-B5E1-2EE1016F62DA}" type="presParOf" srcId="{32CE773E-47B0-D64B-AD63-A66F58E35F4A}" destId="{85ED3EC8-25B9-F64C-A957-66765A3A88AC}" srcOrd="0" destOrd="0" presId="urn:microsoft.com/office/officeart/2005/8/layout/chevron1"/>
    <dgm:cxn modelId="{195685E5-8929-1B4C-8921-3549A9AE7DEA}" type="presParOf" srcId="{85ED3EC8-25B9-F64C-A957-66765A3A88AC}" destId="{80AE8721-F489-4C4C-972A-2E37AA741BFB}" srcOrd="0" destOrd="0" presId="urn:microsoft.com/office/officeart/2005/8/layout/chevron1"/>
    <dgm:cxn modelId="{541C8A87-2F90-704C-8E61-44D11363A2E8}" type="presParOf" srcId="{85ED3EC8-25B9-F64C-A957-66765A3A88AC}" destId="{C81515CC-C05E-824D-BDAA-2A7CC474E20E}" srcOrd="1" destOrd="0" presId="urn:microsoft.com/office/officeart/2005/8/layout/chevron1"/>
    <dgm:cxn modelId="{48BCD877-3D4F-4F4D-9CE9-1801DB1F30A3}" type="presParOf" srcId="{32CE773E-47B0-D64B-AD63-A66F58E35F4A}" destId="{5E86F168-75F8-6E4C-AD92-075F65C4B76A}" srcOrd="1" destOrd="0" presId="urn:microsoft.com/office/officeart/2005/8/layout/chevron1"/>
    <dgm:cxn modelId="{3507CC72-3201-1E43-9829-504E20ED7962}" type="presParOf" srcId="{32CE773E-47B0-D64B-AD63-A66F58E35F4A}" destId="{E05EB56E-23FF-3246-982C-5F8359EA674E}" srcOrd="2" destOrd="0" presId="urn:microsoft.com/office/officeart/2005/8/layout/chevron1"/>
    <dgm:cxn modelId="{849EAB24-EBA5-A649-BF68-C0687A817DEB}" type="presParOf" srcId="{E05EB56E-23FF-3246-982C-5F8359EA674E}" destId="{3C528D70-11EB-F248-9D86-CA1CFAC2417D}" srcOrd="0" destOrd="0" presId="urn:microsoft.com/office/officeart/2005/8/layout/chevron1"/>
    <dgm:cxn modelId="{12D4CEBE-7D94-0B45-AF3C-E18F077F2D22}" type="presParOf" srcId="{E05EB56E-23FF-3246-982C-5F8359EA674E}" destId="{196DC132-6C9F-A846-9DC6-9E5BB26198F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E44A3-E415-1D48-B4A1-73D504979E6F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C200B968-ABF8-6B43-BBE8-D63119F2DCC6}">
      <dgm:prSet phldrT="[Texto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</a:t>
          </a:r>
          <a:endParaRPr lang="en-US" sz="28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OCC 2018</a:t>
          </a:r>
          <a:endParaRPr lang="pt-BR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B739C-9727-654E-8EAE-A119693A14CF}" type="parTrans" cxnId="{AE60B2E2-08B5-E143-8572-2F0C4636686F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C5CB28D5-5586-F44C-B054-AB4F4ABD492F}" type="sibTrans" cxnId="{AE60B2E2-08B5-E143-8572-2F0C4636686F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ADF2805E-67A6-CD4B-AB1B-792B573B447C}">
      <dgm:prSet phldrT="[Texto]" custT="1"/>
      <dgm:spPr>
        <a:solidFill>
          <a:srgbClr val="577ECB"/>
        </a:solidFill>
      </dgm:spPr>
      <dgm:t>
        <a:bodyPr/>
        <a:lstStyle/>
        <a:p>
          <a:r>
            <a:rPr lang="en-US" sz="2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Equalização</a:t>
          </a:r>
          <a:r>
            <a:rPr lang="en-US" sz="2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OCC 2018</a:t>
          </a:r>
          <a:endParaRPr lang="pt-BR" sz="2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CF649E-1C26-D846-A851-444C4009A9E3}" type="parTrans" cxnId="{6F43DCC9-FB10-BE4C-B5C4-8D791496473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357939B5-5FF2-8D47-9C89-4AD299825694}" type="sibTrans" cxnId="{6F43DCC9-FB10-BE4C-B5C4-8D791496473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93298B32-54D5-AD4D-8A75-C39500EDB066}">
      <dgm:prSet phldrT="[Texto]" custT="1"/>
      <dgm:spPr/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Avaliação dos Dados Apurados</a:t>
          </a:r>
          <a:endParaRPr lang="pt-BR" sz="2200" dirty="0">
            <a:solidFill>
              <a:schemeClr val="bg1"/>
            </a:solidFill>
          </a:endParaRPr>
        </a:p>
      </dgm:t>
    </dgm:pt>
    <dgm:pt modelId="{17F95E00-FA3B-6E42-BFF7-E59ACB0C59CA}" type="parTrans" cxnId="{68C3C452-49C7-654A-82A4-5356F8B1880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A9688FE4-20D6-B44E-8614-22B4476D6133}" type="sibTrans" cxnId="{68C3C452-49C7-654A-82A4-5356F8B1880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79D91414-38A3-CE45-96BC-0881E506FAD6}">
      <dgm:prSet phldrT="[Texto]" custT="1"/>
      <dgm:spPr/>
      <dgm:t>
        <a:bodyPr/>
        <a:lstStyle/>
        <a:p>
          <a:r>
            <a:rPr lang="pt-BR" sz="2200" dirty="0" err="1" smtClean="0">
              <a:solidFill>
                <a:schemeClr val="bg1"/>
              </a:solidFill>
            </a:rPr>
            <a:t>Sesu</a:t>
          </a:r>
          <a:r>
            <a:rPr lang="pt-BR" sz="2200" dirty="0" smtClean="0">
              <a:solidFill>
                <a:schemeClr val="bg1"/>
              </a:solidFill>
            </a:rPr>
            <a:t>/</a:t>
          </a:r>
          <a:r>
            <a:rPr lang="pt-BR" sz="2200" dirty="0" err="1" smtClean="0">
              <a:solidFill>
                <a:schemeClr val="bg1"/>
              </a:solidFill>
            </a:rPr>
            <a:t>Dipes</a:t>
          </a:r>
          <a:r>
            <a:rPr lang="pt-BR" sz="2200" dirty="0" smtClean="0">
              <a:solidFill>
                <a:schemeClr val="bg1"/>
              </a:solidFill>
            </a:rPr>
            <a:t> fornece o PNAES, </a:t>
          </a:r>
          <a:r>
            <a:rPr lang="pt-BR" sz="2200" dirty="0" err="1" smtClean="0">
              <a:solidFill>
                <a:schemeClr val="bg1"/>
              </a:solidFill>
            </a:rPr>
            <a:t>Promissaes</a:t>
          </a:r>
          <a:r>
            <a:rPr lang="pt-BR" sz="2200" dirty="0" smtClean="0">
              <a:solidFill>
                <a:schemeClr val="bg1"/>
              </a:solidFill>
            </a:rPr>
            <a:t>, </a:t>
          </a:r>
          <a:endParaRPr lang="pt-BR" sz="2200" dirty="0">
            <a:solidFill>
              <a:schemeClr val="bg1"/>
            </a:solidFill>
          </a:endParaRPr>
        </a:p>
      </dgm:t>
    </dgm:pt>
    <dgm:pt modelId="{1B33A85E-82C3-2B43-B8DC-BBEA5A81C0C0}" type="parTrans" cxnId="{FEE22B29-DD1F-7B4E-95F0-61190CC354D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86066B4D-1F0E-8E48-BDDA-B71CD7FC6A56}" type="sibTrans" cxnId="{FEE22B29-DD1F-7B4E-95F0-61190CC354D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494271D4-406E-4C03-932F-2EE9BC58A454}">
      <dgm:prSet phldrT="[Texto]" custT="1"/>
      <dgm:spPr/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Efeitos do novo fator de retenção e duração padrão;</a:t>
          </a:r>
          <a:endParaRPr lang="pt-BR" sz="2200" dirty="0">
            <a:solidFill>
              <a:schemeClr val="bg1"/>
            </a:solidFill>
          </a:endParaRPr>
        </a:p>
      </dgm:t>
    </dgm:pt>
    <dgm:pt modelId="{80E216C4-7B04-449B-B5C5-CCC67E8E061B}" type="parTrans" cxnId="{CEDF00F6-7072-4661-9BD4-62ECCE1522D8}">
      <dgm:prSet/>
      <dgm:spPr/>
      <dgm:t>
        <a:bodyPr/>
        <a:lstStyle/>
        <a:p>
          <a:endParaRPr lang="pt-BR" sz="2400"/>
        </a:p>
      </dgm:t>
    </dgm:pt>
    <dgm:pt modelId="{E5EB669E-0825-4381-B4BD-FCE6138F4162}" type="sibTrans" cxnId="{CEDF00F6-7072-4661-9BD4-62ECCE1522D8}">
      <dgm:prSet/>
      <dgm:spPr/>
      <dgm:t>
        <a:bodyPr/>
        <a:lstStyle/>
        <a:p>
          <a:endParaRPr lang="pt-BR" sz="2400"/>
        </a:p>
      </dgm:t>
    </dgm:pt>
    <dgm:pt modelId="{10782B62-2E94-4BDB-92E0-7D3BDC82A9CF}">
      <dgm:prSet phldrT="[Texto]" custT="1"/>
      <dgm:spPr/>
      <dgm:t>
        <a:bodyPr/>
        <a:lstStyle/>
        <a:p>
          <a:r>
            <a:rPr lang="en-US" sz="2200" dirty="0" err="1" smtClean="0">
              <a:solidFill>
                <a:schemeClr val="bg1"/>
              </a:solidFill>
            </a:rPr>
            <a:t>Parfor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foi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analisado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separadamente</a:t>
          </a:r>
          <a:endParaRPr lang="pt-BR" sz="2200" dirty="0">
            <a:solidFill>
              <a:schemeClr val="bg1"/>
            </a:solidFill>
          </a:endParaRPr>
        </a:p>
      </dgm:t>
    </dgm:pt>
    <dgm:pt modelId="{1F1CC9A2-94B8-408F-B9F5-77E68DA75148}" type="parTrans" cxnId="{AAB4DE95-27C9-4CC7-B723-5B5768B6EAE7}">
      <dgm:prSet/>
      <dgm:spPr/>
      <dgm:t>
        <a:bodyPr/>
        <a:lstStyle/>
        <a:p>
          <a:endParaRPr lang="pt-BR" sz="2400"/>
        </a:p>
      </dgm:t>
    </dgm:pt>
    <dgm:pt modelId="{9E1B98AF-A98D-46C1-9B07-190027846C3C}" type="sibTrans" cxnId="{AAB4DE95-27C9-4CC7-B723-5B5768B6EAE7}">
      <dgm:prSet/>
      <dgm:spPr/>
      <dgm:t>
        <a:bodyPr/>
        <a:lstStyle/>
        <a:p>
          <a:endParaRPr lang="pt-BR" sz="2400"/>
        </a:p>
      </dgm:t>
    </dgm:pt>
    <dgm:pt modelId="{3F7A67DF-AE11-4B85-B132-97651B8EE6E6}">
      <dgm:prSet phldrT="[Texto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Limites</a:t>
          </a:r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Fornecidos</a:t>
          </a:r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SIMEC</a:t>
          </a:r>
          <a:endParaRPr lang="pt-B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8FD1C0-DE01-4FDB-B022-765CEEEDA9C6}" type="parTrans" cxnId="{312FC4BA-B156-4319-AB7F-5EC3EBA60FBB}">
      <dgm:prSet/>
      <dgm:spPr/>
      <dgm:t>
        <a:bodyPr/>
        <a:lstStyle/>
        <a:p>
          <a:endParaRPr lang="pt-BR"/>
        </a:p>
      </dgm:t>
    </dgm:pt>
    <dgm:pt modelId="{41E0E56C-E0CD-42E1-A097-3252A2D27657}" type="sibTrans" cxnId="{312FC4BA-B156-4319-AB7F-5EC3EBA60FBB}">
      <dgm:prSet/>
      <dgm:spPr/>
      <dgm:t>
        <a:bodyPr/>
        <a:lstStyle/>
        <a:p>
          <a:endParaRPr lang="pt-BR"/>
        </a:p>
      </dgm:t>
    </dgm:pt>
    <dgm:pt modelId="{DF69602C-C175-431B-8E20-25FBB008FF91}">
      <dgm:prSet phldrT="[Texto]" custT="1"/>
      <dgm:spPr/>
      <dgm:t>
        <a:bodyPr/>
        <a:lstStyle/>
        <a:p>
          <a:r>
            <a:rPr lang="pt-BR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R$ 3.285.068.115 </a:t>
          </a:r>
          <a:endParaRPr lang="pt-BR" sz="2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DDED6-3417-4370-9A1F-DE4631AC66A0}" type="parTrans" cxnId="{9BFCD149-B749-4891-A456-516522AAA7D4}">
      <dgm:prSet/>
      <dgm:spPr/>
      <dgm:t>
        <a:bodyPr/>
        <a:lstStyle/>
        <a:p>
          <a:endParaRPr lang="pt-BR"/>
        </a:p>
      </dgm:t>
    </dgm:pt>
    <dgm:pt modelId="{E1BB2B4F-ABD0-4EFA-B2B1-98A991346E94}" type="sibTrans" cxnId="{9BFCD149-B749-4891-A456-516522AAA7D4}">
      <dgm:prSet/>
      <dgm:spPr/>
      <dgm:t>
        <a:bodyPr/>
        <a:lstStyle/>
        <a:p>
          <a:endParaRPr lang="pt-BR"/>
        </a:p>
      </dgm:t>
    </dgm:pt>
    <dgm:pt modelId="{115288B6-D419-410B-980A-5D3A77FB59CF}">
      <dgm:prSet phldrT="[Texto]" custT="1"/>
      <dgm:spPr/>
      <dgm:t>
        <a:bodyPr/>
        <a:lstStyle/>
        <a:p>
          <a:r>
            <a:rPr lang="pt-BR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 3.062.524.748</a:t>
          </a:r>
          <a:endParaRPr lang="pt-BR" sz="2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4170D-9E51-4E8B-B67A-D7E34B22E77D}" type="parTrans" cxnId="{7455A595-25EA-4870-8F41-34B018D95CEB}">
      <dgm:prSet/>
      <dgm:spPr/>
      <dgm:t>
        <a:bodyPr/>
        <a:lstStyle/>
        <a:p>
          <a:endParaRPr lang="pt-BR"/>
        </a:p>
      </dgm:t>
    </dgm:pt>
    <dgm:pt modelId="{054B7602-860C-4FEB-8598-53571D8B6A6E}" type="sibTrans" cxnId="{7455A595-25EA-4870-8F41-34B018D95CEB}">
      <dgm:prSet/>
      <dgm:spPr/>
      <dgm:t>
        <a:bodyPr/>
        <a:lstStyle/>
        <a:p>
          <a:endParaRPr lang="pt-BR"/>
        </a:p>
      </dgm:t>
    </dgm:pt>
    <dgm:pt modelId="{D9650DDB-4E89-4199-AA1B-CD2C3D9D0748}">
      <dgm:prSet custT="1"/>
      <dgm:spPr/>
      <dgm:t>
        <a:bodyPr/>
        <a:lstStyle/>
        <a:p>
          <a:r>
            <a:rPr lang="pt-BR" sz="2200" dirty="0" err="1" smtClean="0">
              <a:solidFill>
                <a:schemeClr val="bg1"/>
              </a:solidFill>
            </a:rPr>
            <a:t>Sesu</a:t>
          </a:r>
          <a:r>
            <a:rPr lang="pt-BR" sz="2200" dirty="0" smtClean="0">
              <a:solidFill>
                <a:schemeClr val="bg1"/>
              </a:solidFill>
            </a:rPr>
            <a:t>/</a:t>
          </a:r>
          <a:r>
            <a:rPr lang="pt-BR" sz="2200" dirty="0" err="1" smtClean="0">
              <a:solidFill>
                <a:schemeClr val="bg1"/>
              </a:solidFill>
            </a:rPr>
            <a:t>Difes</a:t>
          </a:r>
          <a:r>
            <a:rPr lang="pt-BR" sz="2200" dirty="0" smtClean="0">
              <a:solidFill>
                <a:schemeClr val="bg1"/>
              </a:solidFill>
            </a:rPr>
            <a:t> fornece o limite OCC 2018; </a:t>
          </a:r>
          <a:endParaRPr lang="pt-BR" sz="2200" dirty="0">
            <a:solidFill>
              <a:schemeClr val="bg1"/>
            </a:solidFill>
          </a:endParaRPr>
        </a:p>
      </dgm:t>
    </dgm:pt>
    <dgm:pt modelId="{6A63E001-8DA5-48D0-B7A2-0CA7B26140B3}" type="parTrans" cxnId="{3184998F-5A19-4D0B-8B90-59177626BCB0}">
      <dgm:prSet/>
      <dgm:spPr/>
      <dgm:t>
        <a:bodyPr/>
        <a:lstStyle/>
        <a:p>
          <a:endParaRPr lang="pt-BR"/>
        </a:p>
      </dgm:t>
    </dgm:pt>
    <dgm:pt modelId="{D5AB3ECD-FBE3-446E-80EB-940A8A9B6058}" type="sibTrans" cxnId="{3184998F-5A19-4D0B-8B90-59177626BCB0}">
      <dgm:prSet/>
      <dgm:spPr/>
      <dgm:t>
        <a:bodyPr/>
        <a:lstStyle/>
        <a:p>
          <a:endParaRPr lang="pt-BR"/>
        </a:p>
      </dgm:t>
    </dgm:pt>
    <dgm:pt modelId="{48012669-A3D2-4AE9-BC5F-378FC4167B09}">
      <dgm:prSet phldrT="[Texto]" custT="1"/>
      <dgm:spPr/>
      <dgm:t>
        <a:bodyPr/>
        <a:lstStyle/>
        <a:p>
          <a:r>
            <a:rPr lang="pt-BR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R$ 5.247.608.433</a:t>
          </a:r>
          <a:endParaRPr lang="pt-BR" sz="2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A3862-BDCE-4352-AD4E-1E28316B648A}" type="parTrans" cxnId="{AA402785-F9C5-4B1C-8D2F-9521E779A105}">
      <dgm:prSet/>
      <dgm:spPr/>
      <dgm:t>
        <a:bodyPr/>
        <a:lstStyle/>
        <a:p>
          <a:endParaRPr lang="pt-BR"/>
        </a:p>
      </dgm:t>
    </dgm:pt>
    <dgm:pt modelId="{8844D3FE-400C-4055-883B-C24A4726360A}" type="sibTrans" cxnId="{AA402785-F9C5-4B1C-8D2F-9521E779A105}">
      <dgm:prSet/>
      <dgm:spPr/>
      <dgm:t>
        <a:bodyPr/>
        <a:lstStyle/>
        <a:p>
          <a:endParaRPr lang="pt-BR"/>
        </a:p>
      </dgm:t>
    </dgm:pt>
    <dgm:pt modelId="{062D69A7-C0AD-4F7D-B3F0-A84343095B4B}">
      <dgm:prSet phldrT="[Texto]" custT="1"/>
      <dgm:spPr/>
      <dgm:t>
        <a:bodyPr/>
        <a:lstStyle/>
        <a:p>
          <a:endParaRPr lang="pt-BR" sz="2200" dirty="0">
            <a:solidFill>
              <a:schemeClr val="bg1"/>
            </a:solidFill>
          </a:endParaRPr>
        </a:p>
      </dgm:t>
    </dgm:pt>
    <dgm:pt modelId="{8A6F39BB-31D0-4A6D-91AD-95C8251B6A64}" type="parTrans" cxnId="{609725FB-0559-4533-B057-68AA3D0A6537}">
      <dgm:prSet/>
      <dgm:spPr/>
      <dgm:t>
        <a:bodyPr/>
        <a:lstStyle/>
        <a:p>
          <a:endParaRPr lang="pt-BR"/>
        </a:p>
      </dgm:t>
    </dgm:pt>
    <dgm:pt modelId="{364ED16A-FD75-4F19-98CF-8189A03D8A7C}" type="sibTrans" cxnId="{609725FB-0559-4533-B057-68AA3D0A6537}">
      <dgm:prSet/>
      <dgm:spPr/>
      <dgm:t>
        <a:bodyPr/>
        <a:lstStyle/>
        <a:p>
          <a:endParaRPr lang="pt-BR"/>
        </a:p>
      </dgm:t>
    </dgm:pt>
    <dgm:pt modelId="{32CE773E-47B0-D64B-AD63-A66F58E35F4A}" type="pres">
      <dgm:prSet presAssocID="{3E4E44A3-E415-1D48-B4A1-73D504979E6F}" presName="Name0" presStyleCnt="0">
        <dgm:presLayoutVars>
          <dgm:dir/>
          <dgm:animLvl val="lvl"/>
          <dgm:resizeHandles val="exact"/>
        </dgm:presLayoutVars>
      </dgm:prSet>
      <dgm:spPr/>
    </dgm:pt>
    <dgm:pt modelId="{85ED3EC8-25B9-F64C-A957-66765A3A88AC}" type="pres">
      <dgm:prSet presAssocID="{C200B968-ABF8-6B43-BBE8-D63119F2DCC6}" presName="composite" presStyleCnt="0"/>
      <dgm:spPr/>
    </dgm:pt>
    <dgm:pt modelId="{80AE8721-F489-4C4C-972A-2E37AA741BFB}" type="pres">
      <dgm:prSet presAssocID="{C200B968-ABF8-6B43-BBE8-D63119F2DC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1515CC-C05E-824D-BDAA-2A7CC474E20E}" type="pres">
      <dgm:prSet presAssocID="{C200B968-ABF8-6B43-BBE8-D63119F2DCC6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86F168-75F8-6E4C-AD92-075F65C4B76A}" type="pres">
      <dgm:prSet presAssocID="{C5CB28D5-5586-F44C-B054-AB4F4ABD492F}" presName="space" presStyleCnt="0"/>
      <dgm:spPr/>
    </dgm:pt>
    <dgm:pt modelId="{E05EB56E-23FF-3246-982C-5F8359EA674E}" type="pres">
      <dgm:prSet presAssocID="{ADF2805E-67A6-CD4B-AB1B-792B573B447C}" presName="composite" presStyleCnt="0"/>
      <dgm:spPr/>
    </dgm:pt>
    <dgm:pt modelId="{3C528D70-11EB-F248-9D86-CA1CFAC2417D}" type="pres">
      <dgm:prSet presAssocID="{ADF2805E-67A6-CD4B-AB1B-792B573B447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6DC132-6C9F-A846-9DC6-9E5BB26198FE}" type="pres">
      <dgm:prSet presAssocID="{ADF2805E-67A6-CD4B-AB1B-792B573B447C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D653A7-93E4-5045-979C-0E69195B0DEA}" type="pres">
      <dgm:prSet presAssocID="{357939B5-5FF2-8D47-9C89-4AD299825694}" presName="space" presStyleCnt="0"/>
      <dgm:spPr/>
    </dgm:pt>
    <dgm:pt modelId="{854487F8-E0D5-4FD1-B958-60A1C3C42645}" type="pres">
      <dgm:prSet presAssocID="{3F7A67DF-AE11-4B85-B132-97651B8EE6E6}" presName="composite" presStyleCnt="0"/>
      <dgm:spPr/>
    </dgm:pt>
    <dgm:pt modelId="{DE829B80-33EA-4319-96B9-8C90237F9BAD}" type="pres">
      <dgm:prSet presAssocID="{3F7A67DF-AE11-4B85-B132-97651B8EE6E6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9B49A1-A13A-438D-8B53-EFA5219AFCC6}" type="pres">
      <dgm:prSet presAssocID="{3F7A67DF-AE11-4B85-B132-97651B8EE6E6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FAA641-3934-9C4A-899E-0F06C8F79D54}" type="presOf" srcId="{C200B968-ABF8-6B43-BBE8-D63119F2DCC6}" destId="{80AE8721-F489-4C4C-972A-2E37AA741BFB}" srcOrd="0" destOrd="0" presId="urn:microsoft.com/office/officeart/2005/8/layout/chevron1"/>
    <dgm:cxn modelId="{0339B215-6251-478D-92B5-02C6FC483160}" type="presOf" srcId="{DF69602C-C175-431B-8E20-25FBB008FF91}" destId="{196DC132-6C9F-A846-9DC6-9E5BB26198FE}" srcOrd="0" destOrd="0" presId="urn:microsoft.com/office/officeart/2005/8/layout/chevron1"/>
    <dgm:cxn modelId="{9BFCD149-B749-4891-A456-516522AAA7D4}" srcId="{ADF2805E-67A6-CD4B-AB1B-792B573B447C}" destId="{DF69602C-C175-431B-8E20-25FBB008FF91}" srcOrd="0" destOrd="0" parTransId="{B01DDED6-3417-4370-9A1F-DE4631AC66A0}" sibTransId="{E1BB2B4F-ABD0-4EFA-B2B1-98A991346E94}"/>
    <dgm:cxn modelId="{6F43DCC9-FB10-BE4C-B5C4-8D7914964735}" srcId="{3E4E44A3-E415-1D48-B4A1-73D504979E6F}" destId="{ADF2805E-67A6-CD4B-AB1B-792B573B447C}" srcOrd="1" destOrd="0" parTransId="{04CF649E-1C26-D846-A851-444C4009A9E3}" sibTransId="{357939B5-5FF2-8D47-9C89-4AD299825694}"/>
    <dgm:cxn modelId="{312FC4BA-B156-4319-AB7F-5EC3EBA60FBB}" srcId="{3E4E44A3-E415-1D48-B4A1-73D504979E6F}" destId="{3F7A67DF-AE11-4B85-B132-97651B8EE6E6}" srcOrd="2" destOrd="0" parTransId="{B38FD1C0-DE01-4FDB-B022-765CEEEDA9C6}" sibTransId="{41E0E56C-E0CD-42E1-A097-3252A2D27657}"/>
    <dgm:cxn modelId="{7455A595-25EA-4870-8F41-34B018D95CEB}" srcId="{C200B968-ABF8-6B43-BBE8-D63119F2DCC6}" destId="{115288B6-D419-410B-980A-5D3A77FB59CF}" srcOrd="0" destOrd="0" parTransId="{12E4170D-9E51-4E8B-B67A-D7E34B22E77D}" sibTransId="{054B7602-860C-4FEB-8598-53571D8B6A6E}"/>
    <dgm:cxn modelId="{FEE22B29-DD1F-7B4E-95F0-61190CC354D5}" srcId="{C200B968-ABF8-6B43-BBE8-D63119F2DCC6}" destId="{79D91414-38A3-CE45-96BC-0881E506FAD6}" srcOrd="2" destOrd="0" parTransId="{1B33A85E-82C3-2B43-B8DC-BBEA5A81C0C0}" sibTransId="{86066B4D-1F0E-8E48-BDDA-B71CD7FC6A56}"/>
    <dgm:cxn modelId="{213D1FA9-82D6-4884-B610-0EC2C2812712}" type="presOf" srcId="{48012669-A3D2-4AE9-BC5F-378FC4167B09}" destId="{099B49A1-A13A-438D-8B53-EFA5219AFCC6}" srcOrd="0" destOrd="0" presId="urn:microsoft.com/office/officeart/2005/8/layout/chevron1"/>
    <dgm:cxn modelId="{390D619A-A29F-4D88-9730-2CF6B904BF63}" type="presOf" srcId="{115288B6-D419-410B-980A-5D3A77FB59CF}" destId="{C81515CC-C05E-824D-BDAA-2A7CC474E20E}" srcOrd="0" destOrd="0" presId="urn:microsoft.com/office/officeart/2005/8/layout/chevron1"/>
    <dgm:cxn modelId="{D18026D0-836A-4ADF-A04C-52991BB87281}" type="presOf" srcId="{D9650DDB-4E89-4199-AA1B-CD2C3D9D0748}" destId="{C81515CC-C05E-824D-BDAA-2A7CC474E20E}" srcOrd="0" destOrd="1" presId="urn:microsoft.com/office/officeart/2005/8/layout/chevron1"/>
    <dgm:cxn modelId="{AA402785-F9C5-4B1C-8D2F-9521E779A105}" srcId="{3F7A67DF-AE11-4B85-B132-97651B8EE6E6}" destId="{48012669-A3D2-4AE9-BC5F-378FC4167B09}" srcOrd="0" destOrd="0" parTransId="{254A3862-BDCE-4352-AD4E-1E28316B648A}" sibTransId="{8844D3FE-400C-4055-883B-C24A4726360A}"/>
    <dgm:cxn modelId="{B6E38E9E-3B35-1944-AF31-910770A1B6A7}" type="presOf" srcId="{93298B32-54D5-AD4D-8A75-C39500EDB066}" destId="{196DC132-6C9F-A846-9DC6-9E5BB26198FE}" srcOrd="0" destOrd="1" presId="urn:microsoft.com/office/officeart/2005/8/layout/chevron1"/>
    <dgm:cxn modelId="{AE60B2E2-08B5-E143-8572-2F0C4636686F}" srcId="{3E4E44A3-E415-1D48-B4A1-73D504979E6F}" destId="{C200B968-ABF8-6B43-BBE8-D63119F2DCC6}" srcOrd="0" destOrd="0" parTransId="{B19B739C-9727-654E-8EAE-A119693A14CF}" sibTransId="{C5CB28D5-5586-F44C-B054-AB4F4ABD492F}"/>
    <dgm:cxn modelId="{188A4BB4-7576-4255-A9DA-B9BE1C165A56}" type="presOf" srcId="{10782B62-2E94-4BDB-92E0-7D3BDC82A9CF}" destId="{196DC132-6C9F-A846-9DC6-9E5BB26198FE}" srcOrd="0" destOrd="3" presId="urn:microsoft.com/office/officeart/2005/8/layout/chevron1"/>
    <dgm:cxn modelId="{D3B40A45-487B-4473-8F3B-C79980B31FB1}" type="presOf" srcId="{062D69A7-C0AD-4F7D-B3F0-A84343095B4B}" destId="{099B49A1-A13A-438D-8B53-EFA5219AFCC6}" srcOrd="0" destOrd="1" presId="urn:microsoft.com/office/officeart/2005/8/layout/chevron1"/>
    <dgm:cxn modelId="{3184998F-5A19-4D0B-8B90-59177626BCB0}" srcId="{C200B968-ABF8-6B43-BBE8-D63119F2DCC6}" destId="{D9650DDB-4E89-4199-AA1B-CD2C3D9D0748}" srcOrd="1" destOrd="0" parTransId="{6A63E001-8DA5-48D0-B7A2-0CA7B26140B3}" sibTransId="{D5AB3ECD-FBE3-446E-80EB-940A8A9B6058}"/>
    <dgm:cxn modelId="{1E1B0318-6633-4C82-9454-EABC07B3EAA4}" type="presOf" srcId="{3F7A67DF-AE11-4B85-B132-97651B8EE6E6}" destId="{DE829B80-33EA-4319-96B9-8C90237F9BAD}" srcOrd="0" destOrd="0" presId="urn:microsoft.com/office/officeart/2005/8/layout/chevron1"/>
    <dgm:cxn modelId="{D21C11AA-AE94-9E47-96F1-D0D68B6D7629}" type="presOf" srcId="{3E4E44A3-E415-1D48-B4A1-73D504979E6F}" destId="{32CE773E-47B0-D64B-AD63-A66F58E35F4A}" srcOrd="0" destOrd="0" presId="urn:microsoft.com/office/officeart/2005/8/layout/chevron1"/>
    <dgm:cxn modelId="{9E2D96BE-AB64-7E4D-BEEB-2412B0F843DC}" type="presOf" srcId="{79D91414-38A3-CE45-96BC-0881E506FAD6}" destId="{C81515CC-C05E-824D-BDAA-2A7CC474E20E}" srcOrd="0" destOrd="2" presId="urn:microsoft.com/office/officeart/2005/8/layout/chevron1"/>
    <dgm:cxn modelId="{31850B7B-28A7-4F86-9C9F-53041563DEA0}" type="presOf" srcId="{494271D4-406E-4C03-932F-2EE9BC58A454}" destId="{196DC132-6C9F-A846-9DC6-9E5BB26198FE}" srcOrd="0" destOrd="2" presId="urn:microsoft.com/office/officeart/2005/8/layout/chevron1"/>
    <dgm:cxn modelId="{609725FB-0559-4533-B057-68AA3D0A6537}" srcId="{3F7A67DF-AE11-4B85-B132-97651B8EE6E6}" destId="{062D69A7-C0AD-4F7D-B3F0-A84343095B4B}" srcOrd="1" destOrd="0" parTransId="{8A6F39BB-31D0-4A6D-91AD-95C8251B6A64}" sibTransId="{364ED16A-FD75-4F19-98CF-8189A03D8A7C}"/>
    <dgm:cxn modelId="{68C3C452-49C7-654A-82A4-5356F8B18805}" srcId="{ADF2805E-67A6-CD4B-AB1B-792B573B447C}" destId="{93298B32-54D5-AD4D-8A75-C39500EDB066}" srcOrd="1" destOrd="0" parTransId="{17F95E00-FA3B-6E42-BFF7-E59ACB0C59CA}" sibTransId="{A9688FE4-20D6-B44E-8614-22B4476D6133}"/>
    <dgm:cxn modelId="{B64834D5-B2DE-174A-AAB2-908AEA93748E}" type="presOf" srcId="{ADF2805E-67A6-CD4B-AB1B-792B573B447C}" destId="{3C528D70-11EB-F248-9D86-CA1CFAC2417D}" srcOrd="0" destOrd="0" presId="urn:microsoft.com/office/officeart/2005/8/layout/chevron1"/>
    <dgm:cxn modelId="{AAB4DE95-27C9-4CC7-B723-5B5768B6EAE7}" srcId="{ADF2805E-67A6-CD4B-AB1B-792B573B447C}" destId="{10782B62-2E94-4BDB-92E0-7D3BDC82A9CF}" srcOrd="3" destOrd="0" parTransId="{1F1CC9A2-94B8-408F-B9F5-77E68DA75148}" sibTransId="{9E1B98AF-A98D-46C1-9B07-190027846C3C}"/>
    <dgm:cxn modelId="{CEDF00F6-7072-4661-9BD4-62ECCE1522D8}" srcId="{ADF2805E-67A6-CD4B-AB1B-792B573B447C}" destId="{494271D4-406E-4C03-932F-2EE9BC58A454}" srcOrd="2" destOrd="0" parTransId="{80E216C4-7B04-449B-B5C5-CCC67E8E061B}" sibTransId="{E5EB669E-0825-4381-B4BD-FCE6138F4162}"/>
    <dgm:cxn modelId="{0D14BA97-C6B4-9446-B5E1-2EE1016F62DA}" type="presParOf" srcId="{32CE773E-47B0-D64B-AD63-A66F58E35F4A}" destId="{85ED3EC8-25B9-F64C-A957-66765A3A88AC}" srcOrd="0" destOrd="0" presId="urn:microsoft.com/office/officeart/2005/8/layout/chevron1"/>
    <dgm:cxn modelId="{195685E5-8929-1B4C-8921-3549A9AE7DEA}" type="presParOf" srcId="{85ED3EC8-25B9-F64C-A957-66765A3A88AC}" destId="{80AE8721-F489-4C4C-972A-2E37AA741BFB}" srcOrd="0" destOrd="0" presId="urn:microsoft.com/office/officeart/2005/8/layout/chevron1"/>
    <dgm:cxn modelId="{541C8A87-2F90-704C-8E61-44D11363A2E8}" type="presParOf" srcId="{85ED3EC8-25B9-F64C-A957-66765A3A88AC}" destId="{C81515CC-C05E-824D-BDAA-2A7CC474E20E}" srcOrd="1" destOrd="0" presId="urn:microsoft.com/office/officeart/2005/8/layout/chevron1"/>
    <dgm:cxn modelId="{48BCD877-3D4F-4F4D-9CE9-1801DB1F30A3}" type="presParOf" srcId="{32CE773E-47B0-D64B-AD63-A66F58E35F4A}" destId="{5E86F168-75F8-6E4C-AD92-075F65C4B76A}" srcOrd="1" destOrd="0" presId="urn:microsoft.com/office/officeart/2005/8/layout/chevron1"/>
    <dgm:cxn modelId="{3507CC72-3201-1E43-9829-504E20ED7962}" type="presParOf" srcId="{32CE773E-47B0-D64B-AD63-A66F58E35F4A}" destId="{E05EB56E-23FF-3246-982C-5F8359EA674E}" srcOrd="2" destOrd="0" presId="urn:microsoft.com/office/officeart/2005/8/layout/chevron1"/>
    <dgm:cxn modelId="{849EAB24-EBA5-A649-BF68-C0687A817DEB}" type="presParOf" srcId="{E05EB56E-23FF-3246-982C-5F8359EA674E}" destId="{3C528D70-11EB-F248-9D86-CA1CFAC2417D}" srcOrd="0" destOrd="0" presId="urn:microsoft.com/office/officeart/2005/8/layout/chevron1"/>
    <dgm:cxn modelId="{12D4CEBE-7D94-0B45-AF3C-E18F077F2D22}" type="presParOf" srcId="{E05EB56E-23FF-3246-982C-5F8359EA674E}" destId="{196DC132-6C9F-A846-9DC6-9E5BB26198FE}" srcOrd="1" destOrd="0" presId="urn:microsoft.com/office/officeart/2005/8/layout/chevron1"/>
    <dgm:cxn modelId="{31FC3095-BA14-415E-B12B-5A582CBEE173}" type="presParOf" srcId="{32CE773E-47B0-D64B-AD63-A66F58E35F4A}" destId="{A8D653A7-93E4-5045-979C-0E69195B0DEA}" srcOrd="3" destOrd="0" presId="urn:microsoft.com/office/officeart/2005/8/layout/chevron1"/>
    <dgm:cxn modelId="{0F2E5E94-05BA-4D0A-9491-E3C924F8E864}" type="presParOf" srcId="{32CE773E-47B0-D64B-AD63-A66F58E35F4A}" destId="{854487F8-E0D5-4FD1-B958-60A1C3C42645}" srcOrd="4" destOrd="0" presId="urn:microsoft.com/office/officeart/2005/8/layout/chevron1"/>
    <dgm:cxn modelId="{542885F0-40FE-444D-8F20-B25DED61A245}" type="presParOf" srcId="{854487F8-E0D5-4FD1-B958-60A1C3C42645}" destId="{DE829B80-33EA-4319-96B9-8C90237F9BAD}" srcOrd="0" destOrd="0" presId="urn:microsoft.com/office/officeart/2005/8/layout/chevron1"/>
    <dgm:cxn modelId="{2E20DCA1-6DEA-4DFF-955B-5B1AD8DB91F6}" type="presParOf" srcId="{854487F8-E0D5-4FD1-B958-60A1C3C42645}" destId="{099B49A1-A13A-438D-8B53-EFA5219AFCC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4E44A3-E415-1D48-B4A1-73D504979E6F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BEDB2FB-EB47-354B-99DC-45C82DFF8910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Relatoria Setorial</a:t>
          </a:r>
          <a:endParaRPr lang="pt-B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7F7F45-44E7-7944-B31D-F363D7673973}" type="parTrans" cxnId="{B723AA41-A8A7-F045-9DDD-D7FF1299ADD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240914B3-6301-4046-9CDE-88E8BDA2F2EF}" type="sibTrans" cxnId="{B723AA41-A8A7-F045-9DDD-D7FF1299ADD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7D664AD-27D5-8442-8419-06963C07E120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Relatoria Geral</a:t>
          </a:r>
          <a:endParaRPr lang="pt-B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739B4-D9B9-BB45-83F7-F25F93136605}" type="parTrans" cxnId="{283C8A0F-B742-0B4D-A478-A22B5C2C891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3CD9777-73D0-0E46-B29E-6A96041D8122}" type="sibTrans" cxnId="{283C8A0F-B742-0B4D-A478-A22B5C2C891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FC8CACC-FD1F-5540-9FEE-9E5397CAE473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LOA 2018</a:t>
          </a:r>
          <a:endParaRPr lang="pt-B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F2357F-0831-5847-84CC-DA9208EAF94F}" type="parTrans" cxnId="{C6AC6FD3-A92C-A54D-8153-22CB5ABC92F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857032C-73F3-534A-8A85-F7D7DD3EEE2C}" type="sibTrans" cxnId="{C6AC6FD3-A92C-A54D-8153-22CB5ABC92F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7A30AC0-6AD4-A649-89FE-0E25557CF12F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Relator Setorial Remaneja </a:t>
          </a:r>
          <a:r>
            <a:rPr lang="pt-BR" sz="1400" dirty="0" smtClean="0">
              <a:solidFill>
                <a:schemeClr val="bg1"/>
              </a:solidFill>
            </a:rPr>
            <a:t>em 75% a ação 8282 para as IFES;</a:t>
          </a:r>
          <a:endParaRPr lang="pt-BR" sz="1400" dirty="0">
            <a:solidFill>
              <a:schemeClr val="bg1"/>
            </a:solidFill>
          </a:endParaRPr>
        </a:p>
      </dgm:t>
    </dgm:pt>
    <dgm:pt modelId="{7B10850E-028A-9E4C-8700-8EB8AA792D20}" type="parTrans" cxnId="{C4273383-3683-9A49-B854-8BA24EA5BFD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8B834C0-3CC7-7B43-A94D-B9BFA7B0B8E1}" type="sibTrans" cxnId="{C4273383-3683-9A49-B854-8BA24EA5BFD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5CC570A-8CAD-E241-BE0C-6B7F810859B0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Distribui conforme média histórica 2016-2017</a:t>
          </a:r>
          <a:endParaRPr lang="pt-BR" sz="1400" dirty="0">
            <a:solidFill>
              <a:schemeClr val="bg1"/>
            </a:solidFill>
          </a:endParaRPr>
        </a:p>
      </dgm:t>
    </dgm:pt>
    <dgm:pt modelId="{00E34489-A409-6B46-A69A-553CBC999472}" type="parTrans" cxnId="{3CBEBC98-2CDE-D54C-8550-17E1AAA955DA}">
      <dgm:prSet/>
      <dgm:spPr/>
      <dgm:t>
        <a:bodyPr/>
        <a:lstStyle/>
        <a:p>
          <a:endParaRPr lang="pt-BR"/>
        </a:p>
      </dgm:t>
    </dgm:pt>
    <dgm:pt modelId="{A55CA8AF-FF30-CE4C-A5C3-F9D763215B80}" type="sibTrans" cxnId="{3CBEBC98-2CDE-D54C-8550-17E1AAA955DA}">
      <dgm:prSet/>
      <dgm:spPr/>
      <dgm:t>
        <a:bodyPr/>
        <a:lstStyle/>
        <a:p>
          <a:endParaRPr lang="pt-BR"/>
        </a:p>
      </dgm:t>
    </dgm:pt>
    <dgm:pt modelId="{1CAE4336-BEE8-4CCC-BE1D-E492486F3A66}">
      <dgm:prSet phldrT="[Texto]" custT="1"/>
      <dgm:spPr/>
      <dgm:t>
        <a:bodyPr/>
        <a:lstStyle/>
        <a:p>
          <a:r>
            <a:rPr lang="en-US" sz="1400" dirty="0" err="1" smtClean="0">
              <a:solidFill>
                <a:schemeClr val="bg1"/>
              </a:solidFill>
            </a:rPr>
            <a:t>Comissão</a:t>
          </a:r>
          <a:r>
            <a:rPr lang="en-US" sz="1400" dirty="0" smtClean="0">
              <a:solidFill>
                <a:schemeClr val="bg1"/>
              </a:solidFill>
            </a:rPr>
            <a:t> firma </a:t>
          </a:r>
          <a:r>
            <a:rPr lang="en-US" sz="1400" dirty="0" err="1" smtClean="0">
              <a:solidFill>
                <a:schemeClr val="bg1"/>
              </a:solidFill>
            </a:rPr>
            <a:t>acordo</a:t>
          </a:r>
          <a:r>
            <a:rPr lang="en-US" sz="1400" dirty="0" smtClean="0">
              <a:solidFill>
                <a:schemeClr val="bg1"/>
              </a:solidFill>
            </a:rPr>
            <a:t> com o MEC para </a:t>
          </a:r>
          <a:r>
            <a:rPr lang="en-US" sz="1400" dirty="0" err="1" smtClean="0">
              <a:solidFill>
                <a:schemeClr val="bg1"/>
              </a:solidFill>
            </a:rPr>
            <a:t>repartir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igualmente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os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recursos</a:t>
          </a:r>
          <a:r>
            <a:rPr lang="en-US" sz="1400" dirty="0" smtClean="0">
              <a:solidFill>
                <a:schemeClr val="bg1"/>
              </a:solidFill>
            </a:rPr>
            <a:t> de </a:t>
          </a:r>
          <a:r>
            <a:rPr lang="en-US" sz="1400" dirty="0" err="1" smtClean="0">
              <a:solidFill>
                <a:schemeClr val="bg1"/>
              </a:solidFill>
            </a:rPr>
            <a:t>investimento</a:t>
          </a:r>
          <a:r>
            <a:rPr lang="en-US" sz="1400" dirty="0" smtClean="0">
              <a:solidFill>
                <a:schemeClr val="bg1"/>
              </a:solidFill>
            </a:rPr>
            <a:t> da 8282</a:t>
          </a:r>
          <a:endParaRPr lang="pt-BR" sz="1400" dirty="0">
            <a:solidFill>
              <a:schemeClr val="bg1"/>
            </a:solidFill>
          </a:endParaRPr>
        </a:p>
      </dgm:t>
    </dgm:pt>
    <dgm:pt modelId="{F14332EB-7083-4D9F-8364-6161619CB704}" type="parTrans" cxnId="{26D0E983-A4CD-4BE5-A1BE-DF99AFD9A310}">
      <dgm:prSet/>
      <dgm:spPr/>
      <dgm:t>
        <a:bodyPr/>
        <a:lstStyle/>
        <a:p>
          <a:endParaRPr lang="pt-BR"/>
        </a:p>
      </dgm:t>
    </dgm:pt>
    <dgm:pt modelId="{E4E4D0C3-CCD2-4782-BD92-FB7F0DBECA15}" type="sibTrans" cxnId="{26D0E983-A4CD-4BE5-A1BE-DF99AFD9A310}">
      <dgm:prSet/>
      <dgm:spPr/>
      <dgm:t>
        <a:bodyPr/>
        <a:lstStyle/>
        <a:p>
          <a:endParaRPr lang="pt-BR"/>
        </a:p>
      </dgm:t>
    </dgm:pt>
    <dgm:pt modelId="{32CE773E-47B0-D64B-AD63-A66F58E35F4A}" type="pres">
      <dgm:prSet presAssocID="{3E4E44A3-E415-1D48-B4A1-73D504979E6F}" presName="Name0" presStyleCnt="0">
        <dgm:presLayoutVars>
          <dgm:dir/>
          <dgm:animLvl val="lvl"/>
          <dgm:resizeHandles val="exact"/>
        </dgm:presLayoutVars>
      </dgm:prSet>
      <dgm:spPr/>
    </dgm:pt>
    <dgm:pt modelId="{F9A4CB99-6800-6440-81C9-1DD5CD9EF560}" type="pres">
      <dgm:prSet presAssocID="{CBEDB2FB-EB47-354B-99DC-45C82DFF8910}" presName="composite" presStyleCnt="0"/>
      <dgm:spPr/>
    </dgm:pt>
    <dgm:pt modelId="{9103A15F-1603-3B4A-960C-FB8A27BEFC91}" type="pres">
      <dgm:prSet presAssocID="{CBEDB2FB-EB47-354B-99DC-45C82DFF891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B09F30-738D-9742-A3AB-7D2A661B7EDE}" type="pres">
      <dgm:prSet presAssocID="{CBEDB2FB-EB47-354B-99DC-45C82DFF8910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AD66FD-50AC-9348-BF6E-3799DACCBA4B}" type="pres">
      <dgm:prSet presAssocID="{240914B3-6301-4046-9CDE-88E8BDA2F2EF}" presName="space" presStyleCnt="0"/>
      <dgm:spPr/>
    </dgm:pt>
    <dgm:pt modelId="{64A5492F-ACE8-C14C-9733-F3DE28A237B1}" type="pres">
      <dgm:prSet presAssocID="{67D664AD-27D5-8442-8419-06963C07E120}" presName="composite" presStyleCnt="0"/>
      <dgm:spPr/>
    </dgm:pt>
    <dgm:pt modelId="{C78893AE-3EEC-C041-BA20-96405A64FBA3}" type="pres">
      <dgm:prSet presAssocID="{67D664AD-27D5-8442-8419-06963C07E12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711899-88EA-BB46-B135-4EBAD3DADBBE}" type="pres">
      <dgm:prSet presAssocID="{67D664AD-27D5-8442-8419-06963C07E120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E877F8-84EC-4148-A055-94503FF508CF}" type="pres">
      <dgm:prSet presAssocID="{E3CD9777-73D0-0E46-B29E-6A96041D8122}" presName="space" presStyleCnt="0"/>
      <dgm:spPr/>
    </dgm:pt>
    <dgm:pt modelId="{9FBC5330-0FE4-9644-8240-5F93F2F06086}" type="pres">
      <dgm:prSet presAssocID="{BFC8CACC-FD1F-5540-9FEE-9E5397CAE473}" presName="composite" presStyleCnt="0"/>
      <dgm:spPr/>
    </dgm:pt>
    <dgm:pt modelId="{15F27A31-299C-8C40-B817-DD66E74346BA}" type="pres">
      <dgm:prSet presAssocID="{BFC8CACC-FD1F-5540-9FEE-9E5397CAE473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6422E0-8865-0741-8F05-F71ACC88AECA}" type="pres">
      <dgm:prSet presAssocID="{BFC8CACC-FD1F-5540-9FEE-9E5397CAE473}" presName="desTx" presStyleLbl="revTx" presStyleIdx="1" presStyleCnt="2">
        <dgm:presLayoutVars>
          <dgm:bulletEnabled val="1"/>
        </dgm:presLayoutVars>
      </dgm:prSet>
      <dgm:spPr/>
    </dgm:pt>
  </dgm:ptLst>
  <dgm:cxnLst>
    <dgm:cxn modelId="{1746691D-649E-F04E-A49F-DEF14C0F0BD4}" type="presOf" srcId="{3E4E44A3-E415-1D48-B4A1-73D504979E6F}" destId="{32CE773E-47B0-D64B-AD63-A66F58E35F4A}" srcOrd="0" destOrd="0" presId="urn:microsoft.com/office/officeart/2005/8/layout/chevron1"/>
    <dgm:cxn modelId="{283C8A0F-B742-0B4D-A478-A22B5C2C891C}" srcId="{3E4E44A3-E415-1D48-B4A1-73D504979E6F}" destId="{67D664AD-27D5-8442-8419-06963C07E120}" srcOrd="1" destOrd="0" parTransId="{95D739B4-D9B9-BB45-83F7-F25F93136605}" sibTransId="{E3CD9777-73D0-0E46-B29E-6A96041D8122}"/>
    <dgm:cxn modelId="{A3621BEE-C5FD-874B-B876-CACFC4050F19}" type="presOf" srcId="{A5CC570A-8CAD-E241-BE0C-6B7F810859B0}" destId="{20B09F30-738D-9742-A3AB-7D2A661B7EDE}" srcOrd="0" destOrd="1" presId="urn:microsoft.com/office/officeart/2005/8/layout/chevron1"/>
    <dgm:cxn modelId="{3DDEF3DF-7FBD-E642-8257-DE140D25C0A1}" type="presOf" srcId="{CBEDB2FB-EB47-354B-99DC-45C82DFF8910}" destId="{9103A15F-1603-3B4A-960C-FB8A27BEFC91}" srcOrd="0" destOrd="0" presId="urn:microsoft.com/office/officeart/2005/8/layout/chevron1"/>
    <dgm:cxn modelId="{3CBEBC98-2CDE-D54C-8550-17E1AAA955DA}" srcId="{CBEDB2FB-EB47-354B-99DC-45C82DFF8910}" destId="{A5CC570A-8CAD-E241-BE0C-6B7F810859B0}" srcOrd="1" destOrd="0" parTransId="{00E34489-A409-6B46-A69A-553CBC999472}" sibTransId="{A55CA8AF-FF30-CE4C-A5C3-F9D763215B80}"/>
    <dgm:cxn modelId="{08B09DFC-B7FE-E743-BCD1-AA4A9E3D367F}" type="presOf" srcId="{67D664AD-27D5-8442-8419-06963C07E120}" destId="{C78893AE-3EEC-C041-BA20-96405A64FBA3}" srcOrd="0" destOrd="0" presId="urn:microsoft.com/office/officeart/2005/8/layout/chevron1"/>
    <dgm:cxn modelId="{26D0E983-A4CD-4BE5-A1BE-DF99AFD9A310}" srcId="{67D664AD-27D5-8442-8419-06963C07E120}" destId="{1CAE4336-BEE8-4CCC-BE1D-E492486F3A66}" srcOrd="0" destOrd="0" parTransId="{F14332EB-7083-4D9F-8364-6161619CB704}" sibTransId="{E4E4D0C3-CCD2-4782-BD92-FB7F0DBECA15}"/>
    <dgm:cxn modelId="{3DB99D5B-E59D-5243-AF94-157A7DD6CF54}" type="presOf" srcId="{E7A30AC0-6AD4-A649-89FE-0E25557CF12F}" destId="{20B09F30-738D-9742-A3AB-7D2A661B7EDE}" srcOrd="0" destOrd="0" presId="urn:microsoft.com/office/officeart/2005/8/layout/chevron1"/>
    <dgm:cxn modelId="{148F75C6-35F6-F640-83EA-D099E9A23866}" type="presOf" srcId="{BFC8CACC-FD1F-5540-9FEE-9E5397CAE473}" destId="{15F27A31-299C-8C40-B817-DD66E74346BA}" srcOrd="0" destOrd="0" presId="urn:microsoft.com/office/officeart/2005/8/layout/chevron1"/>
    <dgm:cxn modelId="{DE10FBB6-35BD-4A16-A187-127F81762B51}" type="presOf" srcId="{1CAE4336-BEE8-4CCC-BE1D-E492486F3A66}" destId="{FA711899-88EA-BB46-B135-4EBAD3DADBBE}" srcOrd="0" destOrd="0" presId="urn:microsoft.com/office/officeart/2005/8/layout/chevron1"/>
    <dgm:cxn modelId="{B723AA41-A8A7-F045-9DDD-D7FF1299ADDA}" srcId="{3E4E44A3-E415-1D48-B4A1-73D504979E6F}" destId="{CBEDB2FB-EB47-354B-99DC-45C82DFF8910}" srcOrd="0" destOrd="0" parTransId="{F97F7F45-44E7-7944-B31D-F363D7673973}" sibTransId="{240914B3-6301-4046-9CDE-88E8BDA2F2EF}"/>
    <dgm:cxn modelId="{C4273383-3683-9A49-B854-8BA24EA5BFD3}" srcId="{CBEDB2FB-EB47-354B-99DC-45C82DFF8910}" destId="{E7A30AC0-6AD4-A649-89FE-0E25557CF12F}" srcOrd="0" destOrd="0" parTransId="{7B10850E-028A-9E4C-8700-8EB8AA792D20}" sibTransId="{38B834C0-3CC7-7B43-A94D-B9BFA7B0B8E1}"/>
    <dgm:cxn modelId="{C6AC6FD3-A92C-A54D-8153-22CB5ABC92F5}" srcId="{3E4E44A3-E415-1D48-B4A1-73D504979E6F}" destId="{BFC8CACC-FD1F-5540-9FEE-9E5397CAE473}" srcOrd="2" destOrd="0" parTransId="{D0F2357F-0831-5847-84CC-DA9208EAF94F}" sibTransId="{C857032C-73F3-534A-8A85-F7D7DD3EEE2C}"/>
    <dgm:cxn modelId="{60BCC203-3E32-4346-8D81-D15309C5100B}" type="presParOf" srcId="{32CE773E-47B0-D64B-AD63-A66F58E35F4A}" destId="{F9A4CB99-6800-6440-81C9-1DD5CD9EF560}" srcOrd="0" destOrd="0" presId="urn:microsoft.com/office/officeart/2005/8/layout/chevron1"/>
    <dgm:cxn modelId="{769B785A-9A81-6847-9F9C-D68FDCB0A690}" type="presParOf" srcId="{F9A4CB99-6800-6440-81C9-1DD5CD9EF560}" destId="{9103A15F-1603-3B4A-960C-FB8A27BEFC91}" srcOrd="0" destOrd="0" presId="urn:microsoft.com/office/officeart/2005/8/layout/chevron1"/>
    <dgm:cxn modelId="{BB96229D-90FC-074E-B50A-10E9F034FBCF}" type="presParOf" srcId="{F9A4CB99-6800-6440-81C9-1DD5CD9EF560}" destId="{20B09F30-738D-9742-A3AB-7D2A661B7EDE}" srcOrd="1" destOrd="0" presId="urn:microsoft.com/office/officeart/2005/8/layout/chevron1"/>
    <dgm:cxn modelId="{70FCDB78-D517-B74F-94E2-D356C352465A}" type="presParOf" srcId="{32CE773E-47B0-D64B-AD63-A66F58E35F4A}" destId="{5BAD66FD-50AC-9348-BF6E-3799DACCBA4B}" srcOrd="1" destOrd="0" presId="urn:microsoft.com/office/officeart/2005/8/layout/chevron1"/>
    <dgm:cxn modelId="{FED2675E-AA68-6E43-BFD5-0D654E231D42}" type="presParOf" srcId="{32CE773E-47B0-D64B-AD63-A66F58E35F4A}" destId="{64A5492F-ACE8-C14C-9733-F3DE28A237B1}" srcOrd="2" destOrd="0" presId="urn:microsoft.com/office/officeart/2005/8/layout/chevron1"/>
    <dgm:cxn modelId="{2661E8AD-7FBC-FF4C-8EC5-AF415FB571CC}" type="presParOf" srcId="{64A5492F-ACE8-C14C-9733-F3DE28A237B1}" destId="{C78893AE-3EEC-C041-BA20-96405A64FBA3}" srcOrd="0" destOrd="0" presId="urn:microsoft.com/office/officeart/2005/8/layout/chevron1"/>
    <dgm:cxn modelId="{DA827A4D-7C9C-844F-A039-88C5F2BFF4CA}" type="presParOf" srcId="{64A5492F-ACE8-C14C-9733-F3DE28A237B1}" destId="{FA711899-88EA-BB46-B135-4EBAD3DADBBE}" srcOrd="1" destOrd="0" presId="urn:microsoft.com/office/officeart/2005/8/layout/chevron1"/>
    <dgm:cxn modelId="{32611D18-2150-A848-A5D8-116692D05D2B}" type="presParOf" srcId="{32CE773E-47B0-D64B-AD63-A66F58E35F4A}" destId="{E1E877F8-84EC-4148-A055-94503FF508CF}" srcOrd="3" destOrd="0" presId="urn:microsoft.com/office/officeart/2005/8/layout/chevron1"/>
    <dgm:cxn modelId="{1EACD3B7-D872-A540-8DAE-4369847CD0C1}" type="presParOf" srcId="{32CE773E-47B0-D64B-AD63-A66F58E35F4A}" destId="{9FBC5330-0FE4-9644-8240-5F93F2F06086}" srcOrd="4" destOrd="0" presId="urn:microsoft.com/office/officeart/2005/8/layout/chevron1"/>
    <dgm:cxn modelId="{8A5A4BC1-BFEB-E74E-9DCC-EE7458B9DC7C}" type="presParOf" srcId="{9FBC5330-0FE4-9644-8240-5F93F2F06086}" destId="{15F27A31-299C-8C40-B817-DD66E74346BA}" srcOrd="0" destOrd="0" presId="urn:microsoft.com/office/officeart/2005/8/layout/chevron1"/>
    <dgm:cxn modelId="{4F4A9043-3DFA-3C4C-9E69-F23D701A215A}" type="presParOf" srcId="{9FBC5330-0FE4-9644-8240-5F93F2F06086}" destId="{D46422E0-8865-0741-8F05-F71ACC88AEC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4E44A3-E415-1D48-B4A1-73D504979E6F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C200B968-ABF8-6B43-BBE8-D63119F2DCC6}">
      <dgm:prSet phldrT="[Texto]" custT="1"/>
      <dgm:spPr/>
      <dgm:t>
        <a:bodyPr/>
        <a:lstStyle/>
        <a:p>
          <a:r>
            <a:rPr lang="pt-BR" sz="3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Simec</a:t>
          </a:r>
          <a:endParaRPr lang="pt-BR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B739C-9727-654E-8EAE-A119693A14CF}" type="parTrans" cxnId="{AE60B2E2-08B5-E143-8572-2F0C4636686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5CB28D5-5586-F44C-B054-AB4F4ABD492F}" type="sibTrans" cxnId="{AE60B2E2-08B5-E143-8572-2F0C4636686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7D664AD-27D5-8442-8419-06963C07E120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Envio de</a:t>
          </a:r>
        </a:p>
        <a:p>
          <a:r>
            <a:rPr lang="pt-B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Modificação</a:t>
          </a:r>
          <a:endParaRPr lang="pt-B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739B4-D9B9-BB45-83F7-F25F93136605}" type="parTrans" cxnId="{283C8A0F-B742-0B4D-A478-A22B5C2C891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3CD9777-73D0-0E46-B29E-6A96041D8122}" type="sibTrans" cxnId="{283C8A0F-B742-0B4D-A478-A22B5C2C891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36CC2CE-AD65-C14B-9795-8E36DA76AF4B}">
      <dgm:prSet phldrT="[Texto]" custT="1"/>
      <dgm:spPr/>
      <dgm:t>
        <a:bodyPr/>
        <a:lstStyle/>
        <a:p>
          <a:r>
            <a:rPr lang="pt-BR" sz="1500" dirty="0" smtClean="0">
              <a:solidFill>
                <a:schemeClr val="bg1"/>
              </a:solidFill>
            </a:rPr>
            <a:t>Lançamento dos Limites da Matriz pela </a:t>
          </a:r>
          <a:r>
            <a:rPr lang="pt-BR" sz="1500" dirty="0" err="1" smtClean="0">
              <a:solidFill>
                <a:schemeClr val="bg1"/>
              </a:solidFill>
            </a:rPr>
            <a:t>Sesu</a:t>
          </a:r>
          <a:r>
            <a:rPr lang="pt-BR" sz="1500" dirty="0" smtClean="0">
              <a:solidFill>
                <a:schemeClr val="bg1"/>
              </a:solidFill>
            </a:rPr>
            <a:t>;</a:t>
          </a:r>
          <a:endParaRPr lang="pt-BR" sz="1500" dirty="0">
            <a:solidFill>
              <a:schemeClr val="bg1"/>
            </a:solidFill>
          </a:endParaRPr>
        </a:p>
      </dgm:t>
    </dgm:pt>
    <dgm:pt modelId="{8156F1CC-0B10-3440-B74F-A4F3ADEFBB3E}" type="parTrans" cxnId="{12A554B8-382B-7047-B34B-4DE0ED7BA3C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09441FF-8C63-F640-9201-6FA7B1B468AF}" type="sibTrans" cxnId="{12A554B8-382B-7047-B34B-4DE0ED7BA3C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BEDB2FB-EB47-354B-99DC-45C82DFF8910}">
      <dgm:prSet phldrT="[Texto]" custT="1"/>
      <dgm:spPr/>
      <dgm:t>
        <a:bodyPr/>
        <a:lstStyle/>
        <a:p>
          <a:r>
            <a:rPr lang="pt-B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CMO</a:t>
          </a:r>
          <a:endParaRPr lang="pt-BR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914B3-6301-4046-9CDE-88E8BDA2F2EF}" type="sibTrans" cxnId="{B723AA41-A8A7-F045-9DDD-D7FF1299ADD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97F7F45-44E7-7944-B31D-F363D7673973}" type="parTrans" cxnId="{B723AA41-A8A7-F045-9DDD-D7FF1299ADD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DF2805E-67A6-CD4B-AB1B-792B573B447C}">
      <dgm:prSet phldrT="[Texto]" custT="1"/>
      <dgm:spPr/>
      <dgm:t>
        <a:bodyPr/>
        <a:lstStyle/>
        <a:p>
          <a:r>
            <a:rPr lang="pt-B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</a:t>
          </a:r>
          <a:endParaRPr lang="pt-BR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CF649E-1C26-D846-A851-444C4009A9E3}" type="parTrans" cxnId="{6F43DCC9-FB10-BE4C-B5C4-8D791496473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57939B5-5FF2-8D47-9C89-4AD299825694}" type="sibTrans" cxnId="{6F43DCC9-FB10-BE4C-B5C4-8D791496473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4137167-CF1E-FC4B-A01B-BF90D3FC0146}">
      <dgm:prSet phldrT="[Texto]" custT="1"/>
      <dgm:spPr/>
      <dgm:t>
        <a:bodyPr/>
        <a:lstStyle/>
        <a:p>
          <a:r>
            <a:rPr lang="pt-BR" sz="1500" smtClean="0">
              <a:solidFill>
                <a:schemeClr val="bg1"/>
              </a:solidFill>
            </a:rPr>
            <a:t>Alocação no SIOP dos recursos nas ações;</a:t>
          </a:r>
          <a:endParaRPr lang="pt-BR" sz="1500" dirty="0">
            <a:solidFill>
              <a:schemeClr val="bg1"/>
            </a:solidFill>
          </a:endParaRPr>
        </a:p>
      </dgm:t>
    </dgm:pt>
    <dgm:pt modelId="{58481DE8-FE7B-A34E-A6A7-E9903DF32BC4}" type="parTrans" cxnId="{691C32EE-A628-6741-BAEB-90196D3DA0EE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647BB59-AC7A-5B46-889B-ED6BEF6DC21C}" type="sibTrans" cxnId="{691C32EE-A628-6741-BAEB-90196D3DA0EE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2E88F2B-F096-B645-9527-94DE912F2D06}">
      <dgm:prSet phldrT="[Texto]" custT="1"/>
      <dgm:spPr/>
      <dgm:t>
        <a:bodyPr/>
        <a:lstStyle/>
        <a:p>
          <a:r>
            <a:rPr lang="pt-BR" sz="1500" smtClean="0">
              <a:solidFill>
                <a:schemeClr val="bg1"/>
              </a:solidFill>
            </a:rPr>
            <a:t>Ajuste nos valores de Receita</a:t>
          </a:r>
          <a:endParaRPr lang="pt-BR" sz="1500" dirty="0">
            <a:solidFill>
              <a:schemeClr val="bg1"/>
            </a:solidFill>
          </a:endParaRPr>
        </a:p>
      </dgm:t>
    </dgm:pt>
    <dgm:pt modelId="{80E59A2C-4DE6-A640-B3E4-D49DA30E8A87}" type="parTrans" cxnId="{CF8D039F-8826-7A49-A2E0-AF393B34C26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D812831-4605-C147-92FD-7C01BB44A0A3}" type="sibTrans" cxnId="{CF8D039F-8826-7A49-A2E0-AF393B34C26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3298B32-54D5-AD4D-8A75-C39500EDB066}">
      <dgm:prSet phldrT="[Texto]" custT="1"/>
      <dgm:spPr/>
      <dgm:t>
        <a:bodyPr/>
        <a:lstStyle/>
        <a:p>
          <a:r>
            <a:rPr lang="pt-BR" sz="1500" dirty="0" smtClean="0">
              <a:solidFill>
                <a:schemeClr val="bg1"/>
              </a:solidFill>
            </a:rPr>
            <a:t>Consolidação dos Dados;</a:t>
          </a:r>
          <a:endParaRPr lang="pt-BR" sz="1500" dirty="0">
            <a:solidFill>
              <a:schemeClr val="bg1"/>
            </a:solidFill>
          </a:endParaRPr>
        </a:p>
      </dgm:t>
    </dgm:pt>
    <dgm:pt modelId="{17F95E00-FA3B-6E42-BFF7-E59ACB0C59CA}" type="parTrans" cxnId="{68C3C452-49C7-654A-82A4-5356F8B1880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9688FE4-20D6-B44E-8614-22B4476D6133}" type="sibTrans" cxnId="{68C3C452-49C7-654A-82A4-5356F8B1880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09F2DAB-823F-EE48-A4E2-831544F11D5F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Recebe a proposta parcial;</a:t>
          </a:r>
          <a:endParaRPr lang="pt-BR" sz="1400" dirty="0">
            <a:solidFill>
              <a:schemeClr val="bg1"/>
            </a:solidFill>
          </a:endParaRPr>
        </a:p>
      </dgm:t>
    </dgm:pt>
    <dgm:pt modelId="{0FC054F0-8E6C-E340-8583-DA32E3082D0F}" type="parTrans" cxnId="{F3F44528-6823-274C-BC0E-E9969A11ABE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09FE89D-97A2-BC47-8C0D-374015E72EA3}" type="sibTrans" cxnId="{F3F44528-6823-274C-BC0E-E9969A11ABE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C54F589-C8EC-B44C-8E9F-72B1B8878FB3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Aguarda alteração de Meta;</a:t>
          </a:r>
          <a:endParaRPr lang="pt-BR" sz="1400" dirty="0">
            <a:solidFill>
              <a:schemeClr val="bg1"/>
            </a:solidFill>
          </a:endParaRPr>
        </a:p>
      </dgm:t>
    </dgm:pt>
    <dgm:pt modelId="{964FCB4F-5A9B-C647-A7BE-866DBC5BDC17}" type="parTrans" cxnId="{0CE91C98-CBA7-114F-824B-AAF2F830312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39B49E2-9B88-0844-84A7-E467F525B46A}" type="sibTrans" cxnId="{0CE91C98-CBA7-114F-824B-AAF2F830312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5D68564-2A7E-0A43-B383-FF7567AC6477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Governo altera a meta e MEC informa limites de capital da 8282 (817.210.000)</a:t>
          </a:r>
          <a:endParaRPr lang="pt-BR" sz="1600" dirty="0">
            <a:solidFill>
              <a:schemeClr val="bg1"/>
            </a:solidFill>
          </a:endParaRPr>
        </a:p>
      </dgm:t>
    </dgm:pt>
    <dgm:pt modelId="{4144CF05-1749-F94C-930B-EB4740935FE7}" type="parTrans" cxnId="{DB308091-B1D7-AA4A-B0BC-5856D1780E8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2707175-97D8-9741-A351-34473C191595}" type="sibTrans" cxnId="{DB308091-B1D7-AA4A-B0BC-5856D1780E8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9D91414-38A3-CE45-96BC-0881E506FAD6}">
      <dgm:prSet phldrT="[Texto]" custT="1"/>
      <dgm:spPr/>
      <dgm:t>
        <a:bodyPr/>
        <a:lstStyle/>
        <a:p>
          <a:r>
            <a:rPr lang="pt-BR" sz="1500" smtClean="0">
              <a:solidFill>
                <a:schemeClr val="bg1"/>
              </a:solidFill>
            </a:rPr>
            <a:t>Ninguém recebe Investimento</a:t>
          </a:r>
          <a:endParaRPr lang="pt-BR" sz="1500" dirty="0">
            <a:solidFill>
              <a:schemeClr val="bg1"/>
            </a:solidFill>
          </a:endParaRPr>
        </a:p>
      </dgm:t>
    </dgm:pt>
    <dgm:pt modelId="{1B33A85E-82C3-2B43-B8DC-BBEA5A81C0C0}" type="parTrans" cxnId="{FEE22B29-DD1F-7B4E-95F0-61190CC354D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6066B4D-1F0E-8E48-BDDA-B71CD7FC6A56}" type="sibTrans" cxnId="{FEE22B29-DD1F-7B4E-95F0-61190CC354D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5CE1D89-AFC8-1943-B03D-5AE122380945}">
      <dgm:prSet phldrT="[Texto]" custT="1"/>
      <dgm:spPr/>
      <dgm:t>
        <a:bodyPr/>
        <a:lstStyle/>
        <a:p>
          <a:r>
            <a:rPr lang="pt-BR" sz="1500" smtClean="0">
              <a:solidFill>
                <a:schemeClr val="bg1"/>
              </a:solidFill>
            </a:rPr>
            <a:t>Algumas IFES detalham 4-INV</a:t>
          </a:r>
          <a:endParaRPr lang="pt-BR" sz="1500" dirty="0">
            <a:solidFill>
              <a:schemeClr val="bg1"/>
            </a:solidFill>
          </a:endParaRPr>
        </a:p>
      </dgm:t>
    </dgm:pt>
    <dgm:pt modelId="{F6187565-22EF-9344-A115-F007310612ED}" type="parTrans" cxnId="{EB4FF33A-EDE0-AC43-8C4A-2CE8CEB4AB6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D24F697-BB92-EE45-9022-1B107CCC3C95}" type="sibTrans" cxnId="{EB4FF33A-EDE0-AC43-8C4A-2CE8CEB4AB6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077C111-6E3D-F74F-811F-5704F8F8E5A8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70% da 8282 no MEC (</a:t>
          </a:r>
          <a:r>
            <a:rPr lang="hr-HR" sz="1600" dirty="0" smtClean="0">
              <a:solidFill>
                <a:schemeClr val="bg1"/>
              </a:solidFill>
            </a:rPr>
            <a:t>574.000.000) </a:t>
          </a:r>
          <a:r>
            <a:rPr lang="pt-BR" sz="1600" dirty="0" smtClean="0">
              <a:solidFill>
                <a:schemeClr val="bg1"/>
              </a:solidFill>
            </a:rPr>
            <a:t>e 30% distribuídos nas IFES pela Matriz (243.211.665)</a:t>
          </a:r>
          <a:endParaRPr lang="pt-BR" sz="1600" dirty="0">
            <a:solidFill>
              <a:schemeClr val="bg1"/>
            </a:solidFill>
          </a:endParaRPr>
        </a:p>
      </dgm:t>
    </dgm:pt>
    <dgm:pt modelId="{5B2B5B97-C5A8-5C4F-9EB2-C9196EB0C4C5}" type="parTrans" cxnId="{8727F7D5-A49B-9D4D-B1E1-1A65EED7AF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9B1B6C5-5065-F943-8612-6BD1CF91C302}" type="sibTrans" cxnId="{8727F7D5-A49B-9D4D-B1E1-1A65EED7AF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5082F15-80C7-CA4F-8F9C-6621F3042553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Distribui as Relatorias Setoriais</a:t>
          </a:r>
          <a:endParaRPr lang="pt-BR" sz="1400" dirty="0">
            <a:solidFill>
              <a:schemeClr val="bg1"/>
            </a:solidFill>
          </a:endParaRPr>
        </a:p>
      </dgm:t>
    </dgm:pt>
    <dgm:pt modelId="{40E8B20E-92C0-AF49-ADAC-F21A1AE0AFAD}" type="parTrans" cxnId="{01D3F27D-3C28-9D4B-B29E-4B6A58BA782A}">
      <dgm:prSet/>
      <dgm:spPr/>
      <dgm:t>
        <a:bodyPr/>
        <a:lstStyle/>
        <a:p>
          <a:endParaRPr lang="pt-BR"/>
        </a:p>
      </dgm:t>
    </dgm:pt>
    <dgm:pt modelId="{182B4654-BFC4-4E4F-A5A8-9CD5C9257AB3}" type="sibTrans" cxnId="{01D3F27D-3C28-9D4B-B29E-4B6A58BA782A}">
      <dgm:prSet/>
      <dgm:spPr/>
      <dgm:t>
        <a:bodyPr/>
        <a:lstStyle/>
        <a:p>
          <a:endParaRPr lang="pt-BR"/>
        </a:p>
      </dgm:t>
    </dgm:pt>
    <dgm:pt modelId="{32CE773E-47B0-D64B-AD63-A66F58E35F4A}" type="pres">
      <dgm:prSet presAssocID="{3E4E44A3-E415-1D48-B4A1-73D504979E6F}" presName="Name0" presStyleCnt="0">
        <dgm:presLayoutVars>
          <dgm:dir/>
          <dgm:animLvl val="lvl"/>
          <dgm:resizeHandles val="exact"/>
        </dgm:presLayoutVars>
      </dgm:prSet>
      <dgm:spPr/>
    </dgm:pt>
    <dgm:pt modelId="{85ED3EC8-25B9-F64C-A957-66765A3A88AC}" type="pres">
      <dgm:prSet presAssocID="{C200B968-ABF8-6B43-BBE8-D63119F2DCC6}" presName="composite" presStyleCnt="0"/>
      <dgm:spPr/>
    </dgm:pt>
    <dgm:pt modelId="{80AE8721-F489-4C4C-972A-2E37AA741BFB}" type="pres">
      <dgm:prSet presAssocID="{C200B968-ABF8-6B43-BBE8-D63119F2DCC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1515CC-C05E-824D-BDAA-2A7CC474E20E}" type="pres">
      <dgm:prSet presAssocID="{C200B968-ABF8-6B43-BBE8-D63119F2DCC6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86F168-75F8-6E4C-AD92-075F65C4B76A}" type="pres">
      <dgm:prSet presAssocID="{C5CB28D5-5586-F44C-B054-AB4F4ABD492F}" presName="space" presStyleCnt="0"/>
      <dgm:spPr/>
    </dgm:pt>
    <dgm:pt modelId="{E05EB56E-23FF-3246-982C-5F8359EA674E}" type="pres">
      <dgm:prSet presAssocID="{ADF2805E-67A6-CD4B-AB1B-792B573B447C}" presName="composite" presStyleCnt="0"/>
      <dgm:spPr/>
    </dgm:pt>
    <dgm:pt modelId="{3C528D70-11EB-F248-9D86-CA1CFAC2417D}" type="pres">
      <dgm:prSet presAssocID="{ADF2805E-67A6-CD4B-AB1B-792B573B447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6DC132-6C9F-A846-9DC6-9E5BB26198FE}" type="pres">
      <dgm:prSet presAssocID="{ADF2805E-67A6-CD4B-AB1B-792B573B447C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D653A7-93E4-5045-979C-0E69195B0DEA}" type="pres">
      <dgm:prSet presAssocID="{357939B5-5FF2-8D47-9C89-4AD299825694}" presName="space" presStyleCnt="0"/>
      <dgm:spPr/>
    </dgm:pt>
    <dgm:pt modelId="{91DC8B43-547D-B249-A04B-4C9149E83461}" type="pres">
      <dgm:prSet presAssocID="{CBEDB2FB-EB47-354B-99DC-45C82DFF8910}" presName="composite" presStyleCnt="0"/>
      <dgm:spPr/>
    </dgm:pt>
    <dgm:pt modelId="{27149714-B044-4E40-8CFC-63BA52EA7DA3}" type="pres">
      <dgm:prSet presAssocID="{CBEDB2FB-EB47-354B-99DC-45C82DFF8910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A87ABE-B126-2344-8787-1888DAE324A8}" type="pres">
      <dgm:prSet presAssocID="{CBEDB2FB-EB47-354B-99DC-45C82DFF8910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B757C6-F9EF-964A-9163-D8F3179FB878}" type="pres">
      <dgm:prSet presAssocID="{240914B3-6301-4046-9CDE-88E8BDA2F2EF}" presName="space" presStyleCnt="0"/>
      <dgm:spPr/>
    </dgm:pt>
    <dgm:pt modelId="{F283F75E-359D-A24C-A9BF-896AEE79E4C2}" type="pres">
      <dgm:prSet presAssocID="{67D664AD-27D5-8442-8419-06963C07E120}" presName="composite" presStyleCnt="0"/>
      <dgm:spPr/>
    </dgm:pt>
    <dgm:pt modelId="{E7504BC7-C45F-2443-BDC7-D54E47B6B0F2}" type="pres">
      <dgm:prSet presAssocID="{67D664AD-27D5-8442-8419-06963C07E120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9E0819-CFD2-EA45-BE9D-2BF12E383CFA}" type="pres">
      <dgm:prSet presAssocID="{67D664AD-27D5-8442-8419-06963C07E120}" presName="desTx" presStyleLbl="revTx" presStyleIdx="3" presStyleCnt="4" custScaleX="1158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F44528-6823-274C-BC0E-E9969A11ABE3}" srcId="{CBEDB2FB-EB47-354B-99DC-45C82DFF8910}" destId="{409F2DAB-823F-EE48-A4E2-831544F11D5F}" srcOrd="0" destOrd="0" parTransId="{0FC054F0-8E6C-E340-8583-DA32E3082D0F}" sibTransId="{D09FE89D-97A2-BC47-8C0D-374015E72EA3}"/>
    <dgm:cxn modelId="{9E2D96BE-AB64-7E4D-BEEB-2412B0F843DC}" type="presOf" srcId="{79D91414-38A3-CE45-96BC-0881E506FAD6}" destId="{C81515CC-C05E-824D-BDAA-2A7CC474E20E}" srcOrd="0" destOrd="1" presId="urn:microsoft.com/office/officeart/2005/8/layout/chevron1"/>
    <dgm:cxn modelId="{DB308091-B1D7-AA4A-B0BC-5856D1780E80}" srcId="{67D664AD-27D5-8442-8419-06963C07E120}" destId="{85D68564-2A7E-0A43-B383-FF7567AC6477}" srcOrd="0" destOrd="0" parTransId="{4144CF05-1749-F94C-930B-EB4740935FE7}" sibTransId="{32707175-97D8-9741-A351-34473C191595}"/>
    <dgm:cxn modelId="{851379DF-5AE7-C94C-A31B-198953F5C7AF}" type="presOf" srcId="{55082F15-80C7-CA4F-8F9C-6621F3042553}" destId="{93A87ABE-B126-2344-8787-1888DAE324A8}" srcOrd="0" destOrd="2" presId="urn:microsoft.com/office/officeart/2005/8/layout/chevron1"/>
    <dgm:cxn modelId="{B6E38E9E-3B35-1944-AF31-910770A1B6A7}" type="presOf" srcId="{93298B32-54D5-AD4D-8A75-C39500EDB066}" destId="{196DC132-6C9F-A846-9DC6-9E5BB26198FE}" srcOrd="0" destOrd="0" presId="urn:microsoft.com/office/officeart/2005/8/layout/chevron1"/>
    <dgm:cxn modelId="{B723AA41-A8A7-F045-9DDD-D7FF1299ADDA}" srcId="{3E4E44A3-E415-1D48-B4A1-73D504979E6F}" destId="{CBEDB2FB-EB47-354B-99DC-45C82DFF8910}" srcOrd="2" destOrd="0" parTransId="{F97F7F45-44E7-7944-B31D-F363D7673973}" sibTransId="{240914B3-6301-4046-9CDE-88E8BDA2F2EF}"/>
    <dgm:cxn modelId="{EE8CDE64-FDC2-8949-B05F-DAEF2CDFC890}" type="presOf" srcId="{67D664AD-27D5-8442-8419-06963C07E120}" destId="{E7504BC7-C45F-2443-BDC7-D54E47B6B0F2}" srcOrd="0" destOrd="0" presId="urn:microsoft.com/office/officeart/2005/8/layout/chevron1"/>
    <dgm:cxn modelId="{607E024F-27C3-AF4E-AC13-8B733A843268}" type="presOf" srcId="{409F2DAB-823F-EE48-A4E2-831544F11D5F}" destId="{93A87ABE-B126-2344-8787-1888DAE324A8}" srcOrd="0" destOrd="0" presId="urn:microsoft.com/office/officeart/2005/8/layout/chevron1"/>
    <dgm:cxn modelId="{0CE91C98-CBA7-114F-824B-AAF2F830312A}" srcId="{CBEDB2FB-EB47-354B-99DC-45C82DFF8910}" destId="{5C54F589-C8EC-B44C-8E9F-72B1B8878FB3}" srcOrd="1" destOrd="0" parTransId="{964FCB4F-5A9B-C647-A7BE-866DBC5BDC17}" sibTransId="{839B49E2-9B88-0844-84A7-E467F525B46A}"/>
    <dgm:cxn modelId="{7DAA1301-838B-164B-86CF-42E37A5A5A90}" type="presOf" srcId="{12E88F2B-F096-B645-9527-94DE912F2D06}" destId="{196DC132-6C9F-A846-9DC6-9E5BB26198FE}" srcOrd="0" destOrd="1" presId="urn:microsoft.com/office/officeart/2005/8/layout/chevron1"/>
    <dgm:cxn modelId="{409B856A-0B1C-264D-97CF-93149CEBC187}" type="presOf" srcId="{CBEDB2FB-EB47-354B-99DC-45C82DFF8910}" destId="{27149714-B044-4E40-8CFC-63BA52EA7DA3}" srcOrd="0" destOrd="0" presId="urn:microsoft.com/office/officeart/2005/8/layout/chevron1"/>
    <dgm:cxn modelId="{12A554B8-382B-7047-B34B-4DE0ED7BA3C2}" srcId="{C200B968-ABF8-6B43-BBE8-D63119F2DCC6}" destId="{336CC2CE-AD65-C14B-9795-8E36DA76AF4B}" srcOrd="0" destOrd="0" parTransId="{8156F1CC-0B10-3440-B74F-A4F3ADEFBB3E}" sibTransId="{609441FF-8C63-F640-9201-6FA7B1B468AF}"/>
    <dgm:cxn modelId="{CF8D039F-8826-7A49-A2E0-AF393B34C263}" srcId="{ADF2805E-67A6-CD4B-AB1B-792B573B447C}" destId="{12E88F2B-F096-B645-9527-94DE912F2D06}" srcOrd="1" destOrd="0" parTransId="{80E59A2C-4DE6-A640-B3E4-D49DA30E8A87}" sibTransId="{AD812831-4605-C147-92FD-7C01BB44A0A3}"/>
    <dgm:cxn modelId="{691C32EE-A628-6741-BAEB-90196D3DA0EE}" srcId="{C200B968-ABF8-6B43-BBE8-D63119F2DCC6}" destId="{04137167-CF1E-FC4B-A01B-BF90D3FC0146}" srcOrd="2" destOrd="0" parTransId="{58481DE8-FE7B-A34E-A6A7-E9903DF32BC4}" sibTransId="{A647BB59-AC7A-5B46-889B-ED6BEF6DC21C}"/>
    <dgm:cxn modelId="{8727F7D5-A49B-9D4D-B1E1-1A65EED7AFBA}" srcId="{67D664AD-27D5-8442-8419-06963C07E120}" destId="{4077C111-6E3D-F74F-811F-5704F8F8E5A8}" srcOrd="1" destOrd="0" parTransId="{5B2B5B97-C5A8-5C4F-9EB2-C9196EB0C4C5}" sibTransId="{E9B1B6C5-5065-F943-8612-6BD1CF91C302}"/>
    <dgm:cxn modelId="{283C8A0F-B742-0B4D-A478-A22B5C2C891C}" srcId="{3E4E44A3-E415-1D48-B4A1-73D504979E6F}" destId="{67D664AD-27D5-8442-8419-06963C07E120}" srcOrd="3" destOrd="0" parTransId="{95D739B4-D9B9-BB45-83F7-F25F93136605}" sibTransId="{E3CD9777-73D0-0E46-B29E-6A96041D8122}"/>
    <dgm:cxn modelId="{AE60B2E2-08B5-E143-8572-2F0C4636686F}" srcId="{3E4E44A3-E415-1D48-B4A1-73D504979E6F}" destId="{C200B968-ABF8-6B43-BBE8-D63119F2DCC6}" srcOrd="0" destOrd="0" parTransId="{B19B739C-9727-654E-8EAE-A119693A14CF}" sibTransId="{C5CB28D5-5586-F44C-B054-AB4F4ABD492F}"/>
    <dgm:cxn modelId="{EB4FF33A-EDE0-AC43-8C4A-2CE8CEB4AB6F}" srcId="{C200B968-ABF8-6B43-BBE8-D63119F2DCC6}" destId="{E5CE1D89-AFC8-1943-B03D-5AE122380945}" srcOrd="3" destOrd="0" parTransId="{F6187565-22EF-9344-A115-F007310612ED}" sibTransId="{4D24F697-BB92-EE45-9022-1B107CCC3C95}"/>
    <dgm:cxn modelId="{FEE22B29-DD1F-7B4E-95F0-61190CC354D5}" srcId="{C200B968-ABF8-6B43-BBE8-D63119F2DCC6}" destId="{79D91414-38A3-CE45-96BC-0881E506FAD6}" srcOrd="1" destOrd="0" parTransId="{1B33A85E-82C3-2B43-B8DC-BBEA5A81C0C0}" sibTransId="{86066B4D-1F0E-8E48-BDDA-B71CD7FC6A56}"/>
    <dgm:cxn modelId="{F3691000-7EB1-F94E-83E7-0E13826433B4}" type="presOf" srcId="{336CC2CE-AD65-C14B-9795-8E36DA76AF4B}" destId="{C81515CC-C05E-824D-BDAA-2A7CC474E20E}" srcOrd="0" destOrd="0" presId="urn:microsoft.com/office/officeart/2005/8/layout/chevron1"/>
    <dgm:cxn modelId="{A348C9A9-0C21-4C43-8ED5-2C896313BD3B}" type="presOf" srcId="{E5CE1D89-AFC8-1943-B03D-5AE122380945}" destId="{C81515CC-C05E-824D-BDAA-2A7CC474E20E}" srcOrd="0" destOrd="3" presId="urn:microsoft.com/office/officeart/2005/8/layout/chevron1"/>
    <dgm:cxn modelId="{D31A1827-8138-9846-86B0-23BD5BB250A8}" type="presOf" srcId="{04137167-CF1E-FC4B-A01B-BF90D3FC0146}" destId="{C81515CC-C05E-824D-BDAA-2A7CC474E20E}" srcOrd="0" destOrd="2" presId="urn:microsoft.com/office/officeart/2005/8/layout/chevron1"/>
    <dgm:cxn modelId="{3BD1DCFE-5186-654B-8308-76F9D8E0F18B}" type="presOf" srcId="{85D68564-2A7E-0A43-B383-FF7567AC6477}" destId="{479E0819-CFD2-EA45-BE9D-2BF12E383CFA}" srcOrd="0" destOrd="0" presId="urn:microsoft.com/office/officeart/2005/8/layout/chevron1"/>
    <dgm:cxn modelId="{ED0C6898-2A95-6D45-9779-31ADE8704187}" type="presOf" srcId="{4077C111-6E3D-F74F-811F-5704F8F8E5A8}" destId="{479E0819-CFD2-EA45-BE9D-2BF12E383CFA}" srcOrd="0" destOrd="1" presId="urn:microsoft.com/office/officeart/2005/8/layout/chevron1"/>
    <dgm:cxn modelId="{01D3F27D-3C28-9D4B-B29E-4B6A58BA782A}" srcId="{CBEDB2FB-EB47-354B-99DC-45C82DFF8910}" destId="{55082F15-80C7-CA4F-8F9C-6621F3042553}" srcOrd="2" destOrd="0" parTransId="{40E8B20E-92C0-AF49-ADAC-F21A1AE0AFAD}" sibTransId="{182B4654-BFC4-4E4F-A5A8-9CD5C9257AB3}"/>
    <dgm:cxn modelId="{68C3C452-49C7-654A-82A4-5356F8B18805}" srcId="{ADF2805E-67A6-CD4B-AB1B-792B573B447C}" destId="{93298B32-54D5-AD4D-8A75-C39500EDB066}" srcOrd="0" destOrd="0" parTransId="{17F95E00-FA3B-6E42-BFF7-E59ACB0C59CA}" sibTransId="{A9688FE4-20D6-B44E-8614-22B4476D6133}"/>
    <dgm:cxn modelId="{7EFAA641-3934-9C4A-899E-0F06C8F79D54}" type="presOf" srcId="{C200B968-ABF8-6B43-BBE8-D63119F2DCC6}" destId="{80AE8721-F489-4C4C-972A-2E37AA741BFB}" srcOrd="0" destOrd="0" presId="urn:microsoft.com/office/officeart/2005/8/layout/chevron1"/>
    <dgm:cxn modelId="{0EBAAF1C-2A77-F449-B56D-76F5AD597428}" type="presOf" srcId="{5C54F589-C8EC-B44C-8E9F-72B1B8878FB3}" destId="{93A87ABE-B126-2344-8787-1888DAE324A8}" srcOrd="0" destOrd="1" presId="urn:microsoft.com/office/officeart/2005/8/layout/chevron1"/>
    <dgm:cxn modelId="{6F43DCC9-FB10-BE4C-B5C4-8D7914964735}" srcId="{3E4E44A3-E415-1D48-B4A1-73D504979E6F}" destId="{ADF2805E-67A6-CD4B-AB1B-792B573B447C}" srcOrd="1" destOrd="0" parTransId="{04CF649E-1C26-D846-A851-444C4009A9E3}" sibTransId="{357939B5-5FF2-8D47-9C89-4AD299825694}"/>
    <dgm:cxn modelId="{B64834D5-B2DE-174A-AAB2-908AEA93748E}" type="presOf" srcId="{ADF2805E-67A6-CD4B-AB1B-792B573B447C}" destId="{3C528D70-11EB-F248-9D86-CA1CFAC2417D}" srcOrd="0" destOrd="0" presId="urn:microsoft.com/office/officeart/2005/8/layout/chevron1"/>
    <dgm:cxn modelId="{D21C11AA-AE94-9E47-96F1-D0D68B6D7629}" type="presOf" srcId="{3E4E44A3-E415-1D48-B4A1-73D504979E6F}" destId="{32CE773E-47B0-D64B-AD63-A66F58E35F4A}" srcOrd="0" destOrd="0" presId="urn:microsoft.com/office/officeart/2005/8/layout/chevron1"/>
    <dgm:cxn modelId="{0D14BA97-C6B4-9446-B5E1-2EE1016F62DA}" type="presParOf" srcId="{32CE773E-47B0-D64B-AD63-A66F58E35F4A}" destId="{85ED3EC8-25B9-F64C-A957-66765A3A88AC}" srcOrd="0" destOrd="0" presId="urn:microsoft.com/office/officeart/2005/8/layout/chevron1"/>
    <dgm:cxn modelId="{195685E5-8929-1B4C-8921-3549A9AE7DEA}" type="presParOf" srcId="{85ED3EC8-25B9-F64C-A957-66765A3A88AC}" destId="{80AE8721-F489-4C4C-972A-2E37AA741BFB}" srcOrd="0" destOrd="0" presId="urn:microsoft.com/office/officeart/2005/8/layout/chevron1"/>
    <dgm:cxn modelId="{541C8A87-2F90-704C-8E61-44D11363A2E8}" type="presParOf" srcId="{85ED3EC8-25B9-F64C-A957-66765A3A88AC}" destId="{C81515CC-C05E-824D-BDAA-2A7CC474E20E}" srcOrd="1" destOrd="0" presId="urn:microsoft.com/office/officeart/2005/8/layout/chevron1"/>
    <dgm:cxn modelId="{48BCD877-3D4F-4F4D-9CE9-1801DB1F30A3}" type="presParOf" srcId="{32CE773E-47B0-D64B-AD63-A66F58E35F4A}" destId="{5E86F168-75F8-6E4C-AD92-075F65C4B76A}" srcOrd="1" destOrd="0" presId="urn:microsoft.com/office/officeart/2005/8/layout/chevron1"/>
    <dgm:cxn modelId="{3507CC72-3201-1E43-9829-504E20ED7962}" type="presParOf" srcId="{32CE773E-47B0-D64B-AD63-A66F58E35F4A}" destId="{E05EB56E-23FF-3246-982C-5F8359EA674E}" srcOrd="2" destOrd="0" presId="urn:microsoft.com/office/officeart/2005/8/layout/chevron1"/>
    <dgm:cxn modelId="{849EAB24-EBA5-A649-BF68-C0687A817DEB}" type="presParOf" srcId="{E05EB56E-23FF-3246-982C-5F8359EA674E}" destId="{3C528D70-11EB-F248-9D86-CA1CFAC2417D}" srcOrd="0" destOrd="0" presId="urn:microsoft.com/office/officeart/2005/8/layout/chevron1"/>
    <dgm:cxn modelId="{12D4CEBE-7D94-0B45-AF3C-E18F077F2D22}" type="presParOf" srcId="{E05EB56E-23FF-3246-982C-5F8359EA674E}" destId="{196DC132-6C9F-A846-9DC6-9E5BB26198FE}" srcOrd="1" destOrd="0" presId="urn:microsoft.com/office/officeart/2005/8/layout/chevron1"/>
    <dgm:cxn modelId="{FA8743E5-DF02-584D-86F2-1CE1EE61C292}" type="presParOf" srcId="{32CE773E-47B0-D64B-AD63-A66F58E35F4A}" destId="{A8D653A7-93E4-5045-979C-0E69195B0DEA}" srcOrd="3" destOrd="0" presId="urn:microsoft.com/office/officeart/2005/8/layout/chevron1"/>
    <dgm:cxn modelId="{E17094AB-A15F-3543-B522-0E6D54045356}" type="presParOf" srcId="{32CE773E-47B0-D64B-AD63-A66F58E35F4A}" destId="{91DC8B43-547D-B249-A04B-4C9149E83461}" srcOrd="4" destOrd="0" presId="urn:microsoft.com/office/officeart/2005/8/layout/chevron1"/>
    <dgm:cxn modelId="{C6273D9C-6D91-7E41-ABE4-30145BE7C141}" type="presParOf" srcId="{91DC8B43-547D-B249-A04B-4C9149E83461}" destId="{27149714-B044-4E40-8CFC-63BA52EA7DA3}" srcOrd="0" destOrd="0" presId="urn:microsoft.com/office/officeart/2005/8/layout/chevron1"/>
    <dgm:cxn modelId="{375F15B9-571F-114E-8F2D-D9E41DE37BD7}" type="presParOf" srcId="{91DC8B43-547D-B249-A04B-4C9149E83461}" destId="{93A87ABE-B126-2344-8787-1888DAE324A8}" srcOrd="1" destOrd="0" presId="urn:microsoft.com/office/officeart/2005/8/layout/chevron1"/>
    <dgm:cxn modelId="{9FA930A1-5780-0B40-B0C3-13D7E47A7341}" type="presParOf" srcId="{32CE773E-47B0-D64B-AD63-A66F58E35F4A}" destId="{1EB757C6-F9EF-964A-9163-D8F3179FB878}" srcOrd="5" destOrd="0" presId="urn:microsoft.com/office/officeart/2005/8/layout/chevron1"/>
    <dgm:cxn modelId="{EC4AC5BD-7344-AD4E-8F75-2FE5AB0D6039}" type="presParOf" srcId="{32CE773E-47B0-D64B-AD63-A66F58E35F4A}" destId="{F283F75E-359D-A24C-A9BF-896AEE79E4C2}" srcOrd="6" destOrd="0" presId="urn:microsoft.com/office/officeart/2005/8/layout/chevron1"/>
    <dgm:cxn modelId="{949A18E3-671A-AA43-AE97-FE0AC14CFE97}" type="presParOf" srcId="{F283F75E-359D-A24C-A9BF-896AEE79E4C2}" destId="{E7504BC7-C45F-2443-BDC7-D54E47B6B0F2}" srcOrd="0" destOrd="0" presId="urn:microsoft.com/office/officeart/2005/8/layout/chevron1"/>
    <dgm:cxn modelId="{AA187EA1-3189-4E4C-B789-2454D3EA20DC}" type="presParOf" srcId="{F283F75E-359D-A24C-A9BF-896AEE79E4C2}" destId="{479E0819-CFD2-EA45-BE9D-2BF12E383CF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E8721-F489-4C4C-972A-2E37AA741BFB}">
      <dsp:nvSpPr>
        <dsp:cNvPr id="0" name=""/>
        <dsp:cNvSpPr/>
      </dsp:nvSpPr>
      <dsp:spPr>
        <a:xfrm>
          <a:off x="8588" y="0"/>
          <a:ext cx="4340540" cy="95888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Fornecimento</a:t>
          </a:r>
          <a:r>
            <a:rPr lang="en-US" sz="3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Dados</a:t>
          </a:r>
          <a:endParaRPr lang="pt-BR" sz="3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8028" y="0"/>
        <a:ext cx="3381660" cy="958880"/>
      </dsp:txXfrm>
    </dsp:sp>
    <dsp:sp modelId="{C81515CC-C05E-824D-BDAA-2A7CC474E20E}">
      <dsp:nvSpPr>
        <dsp:cNvPr id="0" name=""/>
        <dsp:cNvSpPr/>
      </dsp:nvSpPr>
      <dsp:spPr>
        <a:xfrm>
          <a:off x="8588" y="1078740"/>
          <a:ext cx="3472432" cy="115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bg1"/>
              </a:solidFill>
            </a:rPr>
            <a:t>Inep fornece os dados do Censo 2016;</a:t>
          </a:r>
          <a:endParaRPr lang="pt-B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bg1"/>
              </a:solidFill>
            </a:rPr>
            <a:t>Capes repassa dados do Sucupira fornecido nas últimas;</a:t>
          </a:r>
          <a:endParaRPr lang="pt-B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Dados </a:t>
          </a:r>
          <a:r>
            <a:rPr lang="en-US" sz="2000" kern="1200" dirty="0" err="1" smtClean="0">
              <a:solidFill>
                <a:schemeClr val="bg1"/>
              </a:solidFill>
            </a:rPr>
            <a:t>são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lançados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na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planilha</a:t>
          </a:r>
          <a:endParaRPr lang="pt-B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chemeClr val="bg1"/>
              </a:solidFill>
            </a:rPr>
            <a:t>Verificadas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algumas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inconsistências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nos</a:t>
          </a:r>
          <a:r>
            <a:rPr lang="en-US" sz="2000" kern="1200" dirty="0" smtClean="0">
              <a:solidFill>
                <a:schemeClr val="bg1"/>
              </a:solidFill>
            </a:rPr>
            <a:t> dados do </a:t>
          </a:r>
          <a:r>
            <a:rPr lang="en-US" sz="2000" kern="1200" dirty="0" err="1" smtClean="0">
              <a:solidFill>
                <a:schemeClr val="bg1"/>
              </a:solidFill>
            </a:rPr>
            <a:t>Sucupira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8588" y="1078740"/>
        <a:ext cx="3472432" cy="1159517"/>
      </dsp:txXfrm>
    </dsp:sp>
    <dsp:sp modelId="{3C528D70-11EB-F248-9D86-CA1CFAC2417D}">
      <dsp:nvSpPr>
        <dsp:cNvPr id="0" name=""/>
        <dsp:cNvSpPr/>
      </dsp:nvSpPr>
      <dsp:spPr>
        <a:xfrm>
          <a:off x="4133550" y="0"/>
          <a:ext cx="4340540" cy="958880"/>
        </a:xfrm>
        <a:prstGeom prst="chevron">
          <a:avLst/>
        </a:prstGeom>
        <a:solidFill>
          <a:srgbClr val="577E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Apuração</a:t>
          </a:r>
          <a:r>
            <a:rPr lang="en-US" sz="3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en-US" sz="3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</a:t>
          </a:r>
          <a:endParaRPr lang="pt-BR" sz="3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990" y="0"/>
        <a:ext cx="3381660" cy="958880"/>
      </dsp:txXfrm>
    </dsp:sp>
    <dsp:sp modelId="{196DC132-6C9F-A846-9DC6-9E5BB26198FE}">
      <dsp:nvSpPr>
        <dsp:cNvPr id="0" name=""/>
        <dsp:cNvSpPr/>
      </dsp:nvSpPr>
      <dsp:spPr>
        <a:xfrm>
          <a:off x="4133550" y="1078740"/>
          <a:ext cx="3472432" cy="115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A </a:t>
          </a:r>
          <a:r>
            <a:rPr lang="en-US" sz="2400" kern="1200" dirty="0" err="1" smtClean="0">
              <a:solidFill>
                <a:schemeClr val="bg1"/>
              </a:solidFill>
            </a:rPr>
            <a:t>Matriz</a:t>
          </a:r>
          <a:r>
            <a:rPr lang="en-US" sz="2400" kern="1200" dirty="0" smtClean="0">
              <a:solidFill>
                <a:schemeClr val="bg1"/>
              </a:solidFill>
            </a:rPr>
            <a:t> é </a:t>
          </a:r>
          <a:r>
            <a:rPr lang="en-US" sz="2400" kern="1200" dirty="0" err="1" smtClean="0">
              <a:solidFill>
                <a:schemeClr val="bg1"/>
              </a:solidFill>
            </a:rPr>
            <a:t>Rodada</a:t>
          </a:r>
          <a:r>
            <a:rPr lang="en-US" sz="2400" kern="1200" dirty="0" smtClean="0">
              <a:solidFill>
                <a:schemeClr val="bg1"/>
              </a:solidFill>
            </a:rPr>
            <a:t>;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Avaliação dos Dados Apurados;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Efeitos do novo fator de retenção e duração padrão;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/>
              </a:solidFill>
            </a:rPr>
            <a:t>Parfor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err="1" smtClean="0">
              <a:solidFill>
                <a:schemeClr val="bg1"/>
              </a:solidFill>
            </a:rPr>
            <a:t>foi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err="1" smtClean="0">
              <a:solidFill>
                <a:schemeClr val="bg1"/>
              </a:solidFill>
            </a:rPr>
            <a:t>analisado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err="1" smtClean="0">
              <a:solidFill>
                <a:schemeClr val="bg1"/>
              </a:solidFill>
            </a:rPr>
            <a:t>separadamente</a:t>
          </a:r>
          <a:endParaRPr lang="pt-BR" sz="2400" kern="1200" dirty="0">
            <a:solidFill>
              <a:schemeClr val="bg1"/>
            </a:solidFill>
          </a:endParaRPr>
        </a:p>
      </dsp:txBody>
      <dsp:txXfrm>
        <a:off x="4133550" y="1078740"/>
        <a:ext cx="3472432" cy="1159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E8721-F489-4C4C-972A-2E37AA741BFB}">
      <dsp:nvSpPr>
        <dsp:cNvPr id="0" name=""/>
        <dsp:cNvSpPr/>
      </dsp:nvSpPr>
      <dsp:spPr>
        <a:xfrm>
          <a:off x="10964" y="0"/>
          <a:ext cx="2963968" cy="106958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</a:t>
          </a:r>
          <a:endParaRPr lang="en-US" sz="28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OCC 2018</a:t>
          </a:r>
          <a:endParaRPr lang="pt-BR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755" y="0"/>
        <a:ext cx="1894386" cy="1069582"/>
      </dsp:txXfrm>
    </dsp:sp>
    <dsp:sp modelId="{C81515CC-C05E-824D-BDAA-2A7CC474E20E}">
      <dsp:nvSpPr>
        <dsp:cNvPr id="0" name=""/>
        <dsp:cNvSpPr/>
      </dsp:nvSpPr>
      <dsp:spPr>
        <a:xfrm>
          <a:off x="10964" y="1203280"/>
          <a:ext cx="2371175" cy="103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 3.062.524.748</a:t>
          </a:r>
          <a:endParaRPr lang="pt-BR" sz="22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err="1" smtClean="0">
              <a:solidFill>
                <a:schemeClr val="bg1"/>
              </a:solidFill>
            </a:rPr>
            <a:t>Sesu</a:t>
          </a:r>
          <a:r>
            <a:rPr lang="pt-BR" sz="2200" kern="1200" dirty="0" smtClean="0">
              <a:solidFill>
                <a:schemeClr val="bg1"/>
              </a:solidFill>
            </a:rPr>
            <a:t>/</a:t>
          </a:r>
          <a:r>
            <a:rPr lang="pt-BR" sz="2200" kern="1200" dirty="0" err="1" smtClean="0">
              <a:solidFill>
                <a:schemeClr val="bg1"/>
              </a:solidFill>
            </a:rPr>
            <a:t>Difes</a:t>
          </a:r>
          <a:r>
            <a:rPr lang="pt-BR" sz="2200" kern="1200" dirty="0" smtClean="0">
              <a:solidFill>
                <a:schemeClr val="bg1"/>
              </a:solidFill>
            </a:rPr>
            <a:t> fornece o limite OCC 2018; </a:t>
          </a:r>
          <a:endParaRPr lang="pt-BR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err="1" smtClean="0">
              <a:solidFill>
                <a:schemeClr val="bg1"/>
              </a:solidFill>
            </a:rPr>
            <a:t>Sesu</a:t>
          </a:r>
          <a:r>
            <a:rPr lang="pt-BR" sz="2200" kern="1200" dirty="0" smtClean="0">
              <a:solidFill>
                <a:schemeClr val="bg1"/>
              </a:solidFill>
            </a:rPr>
            <a:t>/</a:t>
          </a:r>
          <a:r>
            <a:rPr lang="pt-BR" sz="2200" kern="1200" dirty="0" err="1" smtClean="0">
              <a:solidFill>
                <a:schemeClr val="bg1"/>
              </a:solidFill>
            </a:rPr>
            <a:t>Dipes</a:t>
          </a:r>
          <a:r>
            <a:rPr lang="pt-BR" sz="2200" kern="1200" dirty="0" smtClean="0">
              <a:solidFill>
                <a:schemeClr val="bg1"/>
              </a:solidFill>
            </a:rPr>
            <a:t> fornece o PNAES, </a:t>
          </a:r>
          <a:r>
            <a:rPr lang="pt-BR" sz="2200" kern="1200" dirty="0" err="1" smtClean="0">
              <a:solidFill>
                <a:schemeClr val="bg1"/>
              </a:solidFill>
            </a:rPr>
            <a:t>Promissaes</a:t>
          </a:r>
          <a:r>
            <a:rPr lang="pt-BR" sz="2200" kern="1200" dirty="0" smtClean="0">
              <a:solidFill>
                <a:schemeClr val="bg1"/>
              </a:solidFill>
            </a:rPr>
            <a:t>, 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10964" y="1203280"/>
        <a:ext cx="2371175" cy="1034977"/>
      </dsp:txXfrm>
    </dsp:sp>
    <dsp:sp modelId="{3C528D70-11EB-F248-9D86-CA1CFAC2417D}">
      <dsp:nvSpPr>
        <dsp:cNvPr id="0" name=""/>
        <dsp:cNvSpPr/>
      </dsp:nvSpPr>
      <dsp:spPr>
        <a:xfrm>
          <a:off x="2759355" y="0"/>
          <a:ext cx="2963968" cy="1069582"/>
        </a:xfrm>
        <a:prstGeom prst="chevron">
          <a:avLst/>
        </a:prstGeom>
        <a:solidFill>
          <a:srgbClr val="577E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Equalização</a:t>
          </a:r>
          <a:r>
            <a:rPr lang="en-US" sz="2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OCC 2018</a:t>
          </a:r>
          <a:endParaRPr lang="pt-BR" sz="2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4146" y="0"/>
        <a:ext cx="1894386" cy="1069582"/>
      </dsp:txXfrm>
    </dsp:sp>
    <dsp:sp modelId="{196DC132-6C9F-A846-9DC6-9E5BB26198FE}">
      <dsp:nvSpPr>
        <dsp:cNvPr id="0" name=""/>
        <dsp:cNvSpPr/>
      </dsp:nvSpPr>
      <dsp:spPr>
        <a:xfrm>
          <a:off x="2759355" y="1203280"/>
          <a:ext cx="2371175" cy="103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R$ 3.285.068.115 </a:t>
          </a:r>
          <a:endParaRPr lang="pt-BR" sz="22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Avaliação dos Dados Apurados</a:t>
          </a:r>
          <a:endParaRPr lang="pt-BR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Efeitos do novo fator de retenção e duração padrão;</a:t>
          </a:r>
          <a:endParaRPr lang="pt-BR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bg1"/>
              </a:solidFill>
            </a:rPr>
            <a:t>Parfor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foi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analisado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separadamente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2759355" y="1203280"/>
        <a:ext cx="2371175" cy="1034977"/>
      </dsp:txXfrm>
    </dsp:sp>
    <dsp:sp modelId="{DE829B80-33EA-4319-96B9-8C90237F9BAD}">
      <dsp:nvSpPr>
        <dsp:cNvPr id="0" name=""/>
        <dsp:cNvSpPr/>
      </dsp:nvSpPr>
      <dsp:spPr>
        <a:xfrm>
          <a:off x="5507746" y="0"/>
          <a:ext cx="2963968" cy="106958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Limites</a:t>
          </a: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Fornecidos</a:t>
          </a: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SIMEC</a:t>
          </a:r>
          <a:endParaRPr lang="pt-B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2537" y="0"/>
        <a:ext cx="1894386" cy="1069582"/>
      </dsp:txXfrm>
    </dsp:sp>
    <dsp:sp modelId="{099B49A1-A13A-438D-8B53-EFA5219AFCC6}">
      <dsp:nvSpPr>
        <dsp:cNvPr id="0" name=""/>
        <dsp:cNvSpPr/>
      </dsp:nvSpPr>
      <dsp:spPr>
        <a:xfrm>
          <a:off x="5507746" y="1203280"/>
          <a:ext cx="2371175" cy="103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R$ 5.247.608.433</a:t>
          </a:r>
          <a:endParaRPr lang="pt-BR" sz="22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kern="1200" dirty="0">
            <a:solidFill>
              <a:schemeClr val="bg1"/>
            </a:solidFill>
          </a:endParaRPr>
        </a:p>
      </dsp:txBody>
      <dsp:txXfrm>
        <a:off x="5507746" y="1203280"/>
        <a:ext cx="2371175" cy="1034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3A15F-1603-3B4A-960C-FB8A27BEFC91}">
      <dsp:nvSpPr>
        <dsp:cNvPr id="0" name=""/>
        <dsp:cNvSpPr/>
      </dsp:nvSpPr>
      <dsp:spPr>
        <a:xfrm>
          <a:off x="2690" y="317130"/>
          <a:ext cx="2969766" cy="11879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Relatoria Setorial</a:t>
          </a:r>
          <a:endParaRPr lang="pt-BR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643" y="317130"/>
        <a:ext cx="1781860" cy="1187906"/>
      </dsp:txXfrm>
    </dsp:sp>
    <dsp:sp modelId="{20B09F30-738D-9742-A3AB-7D2A661B7EDE}">
      <dsp:nvSpPr>
        <dsp:cNvPr id="0" name=""/>
        <dsp:cNvSpPr/>
      </dsp:nvSpPr>
      <dsp:spPr>
        <a:xfrm>
          <a:off x="2690" y="1653524"/>
          <a:ext cx="2375813" cy="82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Relator Setorial Remaneja </a:t>
          </a:r>
          <a:r>
            <a:rPr lang="pt-BR" sz="1400" kern="1200" dirty="0" smtClean="0">
              <a:solidFill>
                <a:schemeClr val="bg1"/>
              </a:solidFill>
            </a:rPr>
            <a:t>em 75% a ação 8282 para as IFES;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Distribui conforme média histórica 2016-2017</a:t>
          </a:r>
          <a:endParaRPr lang="pt-BR" sz="1400" kern="1200" dirty="0">
            <a:solidFill>
              <a:schemeClr val="bg1"/>
            </a:solidFill>
          </a:endParaRPr>
        </a:p>
      </dsp:txBody>
      <dsp:txXfrm>
        <a:off x="2690" y="1653524"/>
        <a:ext cx="2375813" cy="822375"/>
      </dsp:txXfrm>
    </dsp:sp>
    <dsp:sp modelId="{C78893AE-3EEC-C041-BA20-96405A64FBA3}">
      <dsp:nvSpPr>
        <dsp:cNvPr id="0" name=""/>
        <dsp:cNvSpPr/>
      </dsp:nvSpPr>
      <dsp:spPr>
        <a:xfrm>
          <a:off x="2756456" y="317130"/>
          <a:ext cx="2969766" cy="11879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Relatoria Geral</a:t>
          </a:r>
          <a:endParaRPr lang="pt-BR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0409" y="317130"/>
        <a:ext cx="1781860" cy="1187906"/>
      </dsp:txXfrm>
    </dsp:sp>
    <dsp:sp modelId="{FA711899-88EA-BB46-B135-4EBAD3DADBBE}">
      <dsp:nvSpPr>
        <dsp:cNvPr id="0" name=""/>
        <dsp:cNvSpPr/>
      </dsp:nvSpPr>
      <dsp:spPr>
        <a:xfrm>
          <a:off x="2756456" y="1653524"/>
          <a:ext cx="2375813" cy="82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</a:rPr>
            <a:t>Comissão</a:t>
          </a:r>
          <a:r>
            <a:rPr lang="en-US" sz="1400" kern="1200" dirty="0" smtClean="0">
              <a:solidFill>
                <a:schemeClr val="bg1"/>
              </a:solidFill>
            </a:rPr>
            <a:t> firma </a:t>
          </a:r>
          <a:r>
            <a:rPr lang="en-US" sz="1400" kern="1200" dirty="0" err="1" smtClean="0">
              <a:solidFill>
                <a:schemeClr val="bg1"/>
              </a:solidFill>
            </a:rPr>
            <a:t>acordo</a:t>
          </a:r>
          <a:r>
            <a:rPr lang="en-US" sz="1400" kern="1200" dirty="0" smtClean="0">
              <a:solidFill>
                <a:schemeClr val="bg1"/>
              </a:solidFill>
            </a:rPr>
            <a:t> com o MEC para </a:t>
          </a:r>
          <a:r>
            <a:rPr lang="en-US" sz="1400" kern="1200" dirty="0" err="1" smtClean="0">
              <a:solidFill>
                <a:schemeClr val="bg1"/>
              </a:solidFill>
            </a:rPr>
            <a:t>repartir</a:t>
          </a:r>
          <a:r>
            <a:rPr lang="en-US" sz="1400" kern="1200" dirty="0" smtClean="0">
              <a:solidFill>
                <a:schemeClr val="bg1"/>
              </a:solidFill>
            </a:rPr>
            <a:t> </a:t>
          </a:r>
          <a:r>
            <a:rPr lang="en-US" sz="1400" kern="1200" dirty="0" err="1" smtClean="0">
              <a:solidFill>
                <a:schemeClr val="bg1"/>
              </a:solidFill>
            </a:rPr>
            <a:t>igualmente</a:t>
          </a:r>
          <a:r>
            <a:rPr lang="en-US" sz="1400" kern="1200" dirty="0" smtClean="0">
              <a:solidFill>
                <a:schemeClr val="bg1"/>
              </a:solidFill>
            </a:rPr>
            <a:t> </a:t>
          </a:r>
          <a:r>
            <a:rPr lang="en-US" sz="1400" kern="1200" dirty="0" err="1" smtClean="0">
              <a:solidFill>
                <a:schemeClr val="bg1"/>
              </a:solidFill>
            </a:rPr>
            <a:t>os</a:t>
          </a:r>
          <a:r>
            <a:rPr lang="en-US" sz="1400" kern="1200" dirty="0" smtClean="0">
              <a:solidFill>
                <a:schemeClr val="bg1"/>
              </a:solidFill>
            </a:rPr>
            <a:t> </a:t>
          </a:r>
          <a:r>
            <a:rPr lang="en-US" sz="1400" kern="1200" dirty="0" err="1" smtClean="0">
              <a:solidFill>
                <a:schemeClr val="bg1"/>
              </a:solidFill>
            </a:rPr>
            <a:t>recursos</a:t>
          </a:r>
          <a:r>
            <a:rPr lang="en-US" sz="1400" kern="1200" dirty="0" smtClean="0">
              <a:solidFill>
                <a:schemeClr val="bg1"/>
              </a:solidFill>
            </a:rPr>
            <a:t> de </a:t>
          </a:r>
          <a:r>
            <a:rPr lang="en-US" sz="1400" kern="1200" dirty="0" err="1" smtClean="0">
              <a:solidFill>
                <a:schemeClr val="bg1"/>
              </a:solidFill>
            </a:rPr>
            <a:t>investimento</a:t>
          </a:r>
          <a:r>
            <a:rPr lang="en-US" sz="1400" kern="1200" dirty="0" smtClean="0">
              <a:solidFill>
                <a:schemeClr val="bg1"/>
              </a:solidFill>
            </a:rPr>
            <a:t> da 8282</a:t>
          </a:r>
          <a:endParaRPr lang="pt-BR" sz="1400" kern="1200" dirty="0">
            <a:solidFill>
              <a:schemeClr val="bg1"/>
            </a:solidFill>
          </a:endParaRPr>
        </a:p>
      </dsp:txBody>
      <dsp:txXfrm>
        <a:off x="2756456" y="1653524"/>
        <a:ext cx="2375813" cy="822375"/>
      </dsp:txXfrm>
    </dsp:sp>
    <dsp:sp modelId="{15F27A31-299C-8C40-B817-DD66E74346BA}">
      <dsp:nvSpPr>
        <dsp:cNvPr id="0" name=""/>
        <dsp:cNvSpPr/>
      </dsp:nvSpPr>
      <dsp:spPr>
        <a:xfrm>
          <a:off x="5510223" y="317130"/>
          <a:ext cx="2969766" cy="11879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LOA 2018</a:t>
          </a:r>
          <a:endParaRPr lang="pt-BR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04176" y="317130"/>
        <a:ext cx="1781860" cy="1187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E8721-F489-4C4C-972A-2E37AA741BFB}">
      <dsp:nvSpPr>
        <dsp:cNvPr id="0" name=""/>
        <dsp:cNvSpPr/>
      </dsp:nvSpPr>
      <dsp:spPr>
        <a:xfrm>
          <a:off x="4391" y="229375"/>
          <a:ext cx="2244928" cy="8979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Simec</a:t>
          </a:r>
          <a:endParaRPr lang="pt-BR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377" y="229375"/>
        <a:ext cx="1346957" cy="897971"/>
      </dsp:txXfrm>
    </dsp:sp>
    <dsp:sp modelId="{C81515CC-C05E-824D-BDAA-2A7CC474E20E}">
      <dsp:nvSpPr>
        <dsp:cNvPr id="0" name=""/>
        <dsp:cNvSpPr/>
      </dsp:nvSpPr>
      <dsp:spPr>
        <a:xfrm>
          <a:off x="4391" y="1239592"/>
          <a:ext cx="1795942" cy="204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bg1"/>
              </a:solidFill>
            </a:rPr>
            <a:t>Lançamento dos Limites da Matriz pela </a:t>
          </a:r>
          <a:r>
            <a:rPr lang="pt-BR" sz="1500" kern="1200" dirty="0" err="1" smtClean="0">
              <a:solidFill>
                <a:schemeClr val="bg1"/>
              </a:solidFill>
            </a:rPr>
            <a:t>Sesu</a:t>
          </a:r>
          <a:r>
            <a:rPr lang="pt-BR" sz="1500" kern="1200" dirty="0" smtClean="0">
              <a:solidFill>
                <a:schemeClr val="bg1"/>
              </a:solidFill>
            </a:rPr>
            <a:t>;</a:t>
          </a:r>
          <a:endParaRPr lang="pt-B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chemeClr val="bg1"/>
              </a:solidFill>
            </a:rPr>
            <a:t>Ninguém recebe Investimento</a:t>
          </a:r>
          <a:endParaRPr lang="pt-B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chemeClr val="bg1"/>
              </a:solidFill>
            </a:rPr>
            <a:t>Alocação no SIOP dos recursos nas ações;</a:t>
          </a:r>
          <a:endParaRPr lang="pt-B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chemeClr val="bg1"/>
              </a:solidFill>
            </a:rPr>
            <a:t>Algumas IFES detalham 4-INV</a:t>
          </a:r>
          <a:endParaRPr lang="pt-BR" sz="1500" kern="1200" dirty="0">
            <a:solidFill>
              <a:schemeClr val="bg1"/>
            </a:solidFill>
          </a:endParaRPr>
        </a:p>
      </dsp:txBody>
      <dsp:txXfrm>
        <a:off x="4391" y="1239592"/>
        <a:ext cx="1795942" cy="2046286"/>
      </dsp:txXfrm>
    </dsp:sp>
    <dsp:sp modelId="{3C528D70-11EB-F248-9D86-CA1CFAC2417D}">
      <dsp:nvSpPr>
        <dsp:cNvPr id="0" name=""/>
        <dsp:cNvSpPr/>
      </dsp:nvSpPr>
      <dsp:spPr>
        <a:xfrm>
          <a:off x="2033319" y="229375"/>
          <a:ext cx="2244928" cy="89797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</a:t>
          </a:r>
          <a:endParaRPr lang="pt-BR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2305" y="229375"/>
        <a:ext cx="1346957" cy="897971"/>
      </dsp:txXfrm>
    </dsp:sp>
    <dsp:sp modelId="{196DC132-6C9F-A846-9DC6-9E5BB26198FE}">
      <dsp:nvSpPr>
        <dsp:cNvPr id="0" name=""/>
        <dsp:cNvSpPr/>
      </dsp:nvSpPr>
      <dsp:spPr>
        <a:xfrm>
          <a:off x="2033319" y="1239592"/>
          <a:ext cx="1795942" cy="204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bg1"/>
              </a:solidFill>
            </a:rPr>
            <a:t>Consolidação dos Dados;</a:t>
          </a:r>
          <a:endParaRPr lang="pt-B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>
              <a:solidFill>
                <a:schemeClr val="bg1"/>
              </a:solidFill>
            </a:rPr>
            <a:t>Ajuste nos valores de Receita</a:t>
          </a:r>
          <a:endParaRPr lang="pt-BR" sz="1500" kern="1200" dirty="0">
            <a:solidFill>
              <a:schemeClr val="bg1"/>
            </a:solidFill>
          </a:endParaRPr>
        </a:p>
      </dsp:txBody>
      <dsp:txXfrm>
        <a:off x="2033319" y="1239592"/>
        <a:ext cx="1795942" cy="2046286"/>
      </dsp:txXfrm>
    </dsp:sp>
    <dsp:sp modelId="{27149714-B044-4E40-8CFC-63BA52EA7DA3}">
      <dsp:nvSpPr>
        <dsp:cNvPr id="0" name=""/>
        <dsp:cNvSpPr/>
      </dsp:nvSpPr>
      <dsp:spPr>
        <a:xfrm>
          <a:off x="4062247" y="229375"/>
          <a:ext cx="2244928" cy="89797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CMO</a:t>
          </a:r>
          <a:endParaRPr lang="pt-BR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1233" y="229375"/>
        <a:ext cx="1346957" cy="897971"/>
      </dsp:txXfrm>
    </dsp:sp>
    <dsp:sp modelId="{93A87ABE-B126-2344-8787-1888DAE324A8}">
      <dsp:nvSpPr>
        <dsp:cNvPr id="0" name=""/>
        <dsp:cNvSpPr/>
      </dsp:nvSpPr>
      <dsp:spPr>
        <a:xfrm>
          <a:off x="4062247" y="1239592"/>
          <a:ext cx="1795942" cy="204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Recebe a proposta parcial;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Aguarda alteração de Meta;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Distribui as Relatorias Setoriais</a:t>
          </a:r>
          <a:endParaRPr lang="pt-BR" sz="1400" kern="1200" dirty="0">
            <a:solidFill>
              <a:schemeClr val="bg1"/>
            </a:solidFill>
          </a:endParaRPr>
        </a:p>
      </dsp:txBody>
      <dsp:txXfrm>
        <a:off x="4062247" y="1239592"/>
        <a:ext cx="1795942" cy="2046286"/>
      </dsp:txXfrm>
    </dsp:sp>
    <dsp:sp modelId="{E7504BC7-C45F-2443-BDC7-D54E47B6B0F2}">
      <dsp:nvSpPr>
        <dsp:cNvPr id="0" name=""/>
        <dsp:cNvSpPr/>
      </dsp:nvSpPr>
      <dsp:spPr>
        <a:xfrm>
          <a:off x="6233360" y="229375"/>
          <a:ext cx="2244928" cy="89797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Envio 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Modificação</a:t>
          </a:r>
          <a:endParaRPr lang="pt-B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82346" y="229375"/>
        <a:ext cx="1346957" cy="897971"/>
      </dsp:txXfrm>
    </dsp:sp>
    <dsp:sp modelId="{479E0819-CFD2-EA45-BE9D-2BF12E383CFA}">
      <dsp:nvSpPr>
        <dsp:cNvPr id="0" name=""/>
        <dsp:cNvSpPr/>
      </dsp:nvSpPr>
      <dsp:spPr>
        <a:xfrm>
          <a:off x="6091175" y="1239592"/>
          <a:ext cx="2080311" cy="204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Governo altera a meta e MEC informa limites de capital da 8282 (817.210.000)</a:t>
          </a:r>
          <a:endParaRPr lang="pt-B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bg1"/>
              </a:solidFill>
            </a:rPr>
            <a:t>70% da 8282 no MEC (</a:t>
          </a:r>
          <a:r>
            <a:rPr lang="hr-HR" sz="1600" kern="1200" dirty="0" smtClean="0">
              <a:solidFill>
                <a:schemeClr val="bg1"/>
              </a:solidFill>
            </a:rPr>
            <a:t>574.000.000) </a:t>
          </a:r>
          <a:r>
            <a:rPr lang="pt-BR" sz="1600" kern="1200" dirty="0" smtClean="0">
              <a:solidFill>
                <a:schemeClr val="bg1"/>
              </a:solidFill>
            </a:rPr>
            <a:t>e 30% distribuídos nas IFES pela Matriz (243.211.665)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6091175" y="1239592"/>
        <a:ext cx="2080311" cy="2046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8D8DE-84C4-4A36-9343-5D6277CA8A8F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3040-83F2-4253-9F22-82E12F79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9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59A58-5C1A-450A-9CDD-F7E3947CD85D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B6D7E-B65F-48B4-84D8-A00D75206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05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665C-654B-4D4C-935C-0F046519C297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2471-6649-42CD-9DBE-F32380704B1F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E6BE-2DF3-4C84-9556-D3CA0DEC5373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FE0B0B-5FD3-4EB0-BBAB-5B00E06498D8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2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363-BD8C-4B6E-BD4E-0999584E0B49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1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2F5B-6B91-45D2-93B4-1783A0F47D70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91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9D72-F74C-4C6B-AC34-15F9C1FC3CD2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DCA-91C6-470D-BA67-60FD31B4EF50}" type="datetime1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2C1B-8581-4726-BFBE-72FBBD970656}" type="datetime1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F5-14EF-4D8E-8F03-84120777C174}" type="datetime1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EDF-47F4-4907-A2E7-E91E10524F49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8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68" y="132549"/>
            <a:ext cx="8532732" cy="6678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7761-8D71-444A-8314-76E7FA233FCD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545" y="0"/>
            <a:ext cx="623455" cy="904126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811573"/>
            <a:ext cx="4342116" cy="784573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1227" y="4811573"/>
            <a:ext cx="2400300" cy="784573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AA01-C291-47AB-829B-99618D50B83C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03121" y="474666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54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1F6E-62ED-40F7-A5DB-E6C006CD2158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1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A9D-9707-47F8-93C5-BB0E09959BD8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8ABE-4B19-4752-A075-03633E61A308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006867"/>
            <a:ext cx="3886200" cy="517327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6867"/>
            <a:ext cx="3886200" cy="517327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058-D991-4D80-BEAF-7418D48F1A53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039" y="1034579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039" y="1860279"/>
            <a:ext cx="3867150" cy="432476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344" y="1034579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344" y="1860279"/>
            <a:ext cx="3886201" cy="432476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05A7-26B6-40C1-BC5B-D1502A73E29D}" type="datetime1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63-0957-4FA5-855D-19D2E532F90D}" type="datetime1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766844" y="-1750"/>
            <a:ext cx="377156" cy="372533"/>
          </a:xfrm>
          <a:prstGeom prst="rect">
            <a:avLst/>
          </a:prstGeom>
          <a:pattFill prst="dkUpDiag">
            <a:fgClr>
              <a:srgbClr val="002060"/>
            </a:fgClr>
            <a:bgClr>
              <a:srgbClr val="7030A0"/>
            </a:bgClr>
          </a:patt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5174-DD6C-4410-8121-5E7B72F36E6C}" type="datetime1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8EDA-5C27-4E97-AADE-147D6E8538B9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998C-55FA-44F9-8B79-2156BC4EC0BA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08000"/>
            <a:ext cx="8215745" cy="565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F45D7B-A548-4C74-9A98-105AD424DEBA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6844" y="0"/>
            <a:ext cx="377156" cy="372533"/>
          </a:xfrm>
          <a:prstGeom prst="rect">
            <a:avLst/>
          </a:prstGeom>
          <a:pattFill prst="dkUpDiag">
            <a:fgClr>
              <a:srgbClr val="002060"/>
            </a:fgClr>
            <a:bgClr>
              <a:srgbClr val="7030A0"/>
            </a:bgClr>
          </a:patt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0"/>
            <a:ext cx="8766844" cy="372533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2545"/>
            <a:ext cx="8321040" cy="28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89" y="43392"/>
            <a:ext cx="213922" cy="283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293179-AC94-4EC4-A5B5-27A7367DA66F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" y="2323672"/>
            <a:ext cx="9143999" cy="1107996"/>
          </a:xfrm>
          <a:prstGeom prst="rect">
            <a:avLst/>
          </a:prstGeom>
          <a:pattFill prst="dkUpDiag">
            <a:fgClr>
              <a:srgbClr val="0C5749"/>
            </a:fgClr>
            <a:bgClr>
              <a:srgbClr val="002060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marL="363538" algn="ctr"/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Comissão de Modelos</a:t>
            </a:r>
            <a:endParaRPr lang="pt-BR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3435256"/>
            <a:ext cx="9144002" cy="523091"/>
          </a:xfrm>
          <a:prstGeom prst="rect">
            <a:avLst/>
          </a:prstGeom>
          <a:solidFill>
            <a:srgbClr val="0C57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Relato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de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Atividades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146308" y="6282018"/>
            <a:ext cx="91440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3538" algn="ctr"/>
            <a:r>
              <a:rPr lang="pt-BR" sz="1200" dirty="0" smtClean="0">
                <a:solidFill>
                  <a:schemeClr val="bg1"/>
                </a:solidFill>
                <a:latin typeface="Caladea" panose="02040503050406030204" pitchFamily="18" charset="0"/>
              </a:rPr>
              <a:t>Apresentado em </a:t>
            </a:r>
            <a:r>
              <a:rPr lang="pt-BR" sz="1200" dirty="0" smtClean="0">
                <a:solidFill>
                  <a:schemeClr val="bg1"/>
                </a:solidFill>
                <a:latin typeface="Caladea" panose="02040503050406030204" pitchFamily="18" charset="0"/>
              </a:rPr>
              <a:t>14 </a:t>
            </a:r>
            <a:r>
              <a:rPr lang="pt-BR" sz="1200" dirty="0" smtClean="0">
                <a:solidFill>
                  <a:schemeClr val="bg1"/>
                </a:solidFill>
                <a:latin typeface="Caladea" panose="02040503050406030204" pitchFamily="18" charset="0"/>
              </a:rPr>
              <a:t>de março de 2018 </a:t>
            </a:r>
            <a:r>
              <a:rPr lang="mr-IN" sz="1200" dirty="0" smtClean="0">
                <a:solidFill>
                  <a:schemeClr val="bg1"/>
                </a:solidFill>
                <a:latin typeface="Caladea" panose="02040503050406030204" pitchFamily="18" charset="0"/>
              </a:rPr>
              <a:t>–</a:t>
            </a:r>
            <a:r>
              <a:rPr lang="pt-BR" sz="1200" dirty="0" smtClean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pt-BR" sz="1200" dirty="0">
                <a:solidFill>
                  <a:schemeClr val="bg1"/>
                </a:solidFill>
                <a:latin typeface="Caladea" panose="02040503050406030204" pitchFamily="18" charset="0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latin typeface="Caladea" panose="02040503050406030204" pitchFamily="18" charset="0"/>
              </a:rPr>
              <a:t>I Reunião do Fórum de Pró-Reitores de Planejamento e Administração das IFES</a:t>
            </a:r>
            <a:r>
              <a:rPr lang="pt-BR" sz="1200" dirty="0" smtClean="0">
                <a:solidFill>
                  <a:schemeClr val="bg1"/>
                </a:solidFill>
                <a:latin typeface="Caladea" panose="02040503050406030204" pitchFamily="18" charset="0"/>
              </a:rPr>
              <a:t> – Natal/RN</a:t>
            </a:r>
            <a:endParaRPr lang="pt-BR" sz="1050" dirty="0" smtClean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4030" y="384353"/>
            <a:ext cx="1540149" cy="6600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228110" y="1212844"/>
            <a:ext cx="3511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Poty Rodrigues de Lucena –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UFOB</a:t>
            </a:r>
          </a:p>
          <a:p>
            <a:pPr algn="ctr" fontAlgn="b"/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Coordenador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Tempo: </a:t>
            </a:r>
            <a:r>
              <a:rPr lang="pt-BR" dirty="0" smtClean="0"/>
              <a:t>Da Censo à Matriz (Fase Interna)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60" y="4317242"/>
            <a:ext cx="2352269" cy="1954080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602810340"/>
              </p:ext>
            </p:extLst>
          </p:nvPr>
        </p:nvGraphicFramePr>
        <p:xfrm>
          <a:off x="420688" y="733542"/>
          <a:ext cx="8482680" cy="223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53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Tempo: </a:t>
            </a:r>
            <a:r>
              <a:rPr lang="pt-BR" dirty="0" smtClean="0"/>
              <a:t>Da Matriz aos Limites no </a:t>
            </a:r>
            <a:r>
              <a:rPr lang="pt-BR" dirty="0" err="1" smtClean="0"/>
              <a:t>Simec</a:t>
            </a:r>
            <a:r>
              <a:rPr lang="pt-BR" dirty="0" smtClean="0"/>
              <a:t> (Fase Interna)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62" y="5436558"/>
            <a:ext cx="1220154" cy="1013608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207380094"/>
              </p:ext>
            </p:extLst>
          </p:nvPr>
        </p:nvGraphicFramePr>
        <p:xfrm>
          <a:off x="420688" y="733542"/>
          <a:ext cx="8482680" cy="223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94387"/>
              </p:ext>
            </p:extLst>
          </p:nvPr>
        </p:nvGraphicFramePr>
        <p:xfrm>
          <a:off x="6072801" y="2399409"/>
          <a:ext cx="2407172" cy="2451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172">
                  <a:extLst>
                    <a:ext uri="{9D8B030D-6E8A-4147-A177-3AD203B41FA5}">
                      <a16:colId xmlns:a16="http://schemas.microsoft.com/office/drawing/2014/main" val="17132012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</a:rPr>
                        <a:t>Açõs de Projetos Específicos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93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</a:rPr>
                        <a:t>CONDETUF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416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</a:rPr>
                        <a:t>Consolidação REUNI 20RK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669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</a:rPr>
                        <a:t>Fonte 80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56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Incluir 4002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59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</a:rPr>
                        <a:t>ISF 20GK - ISF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841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</a:rPr>
                        <a:t>Matriz Condicap 20RI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898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Matriz HVET 20RK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85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solidFill>
                            <a:schemeClr val="bg1"/>
                          </a:solidFill>
                          <a:effectLst/>
                        </a:rPr>
                        <a:t>PASEP</a:t>
                      </a:r>
                      <a:endParaRPr lang="pt-BR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71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PNAES  4002</a:t>
                      </a:r>
                      <a:endParaRPr lang="pt-BR" sz="1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854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PROMISSAES 4002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130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0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Tempo: Do </a:t>
            </a:r>
            <a:r>
              <a:rPr lang="pt-BR" dirty="0" err="1" smtClean="0"/>
              <a:t>Simec</a:t>
            </a:r>
            <a:r>
              <a:rPr lang="pt-BR" dirty="0" smtClean="0"/>
              <a:t> à </a:t>
            </a:r>
            <a:r>
              <a:rPr lang="pt-BR" dirty="0" smtClean="0"/>
              <a:t>LOA2018 (Fase Externa)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4" y="5483360"/>
            <a:ext cx="1436148" cy="1193039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256810646"/>
              </p:ext>
            </p:extLst>
          </p:nvPr>
        </p:nvGraphicFramePr>
        <p:xfrm>
          <a:off x="420688" y="3740117"/>
          <a:ext cx="8482680" cy="279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030584947"/>
              </p:ext>
            </p:extLst>
          </p:nvPr>
        </p:nvGraphicFramePr>
        <p:xfrm>
          <a:off x="420688" y="515326"/>
          <a:ext cx="8482680" cy="35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95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32"/>
            <a:ext cx="9144000" cy="648546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Parecer Setorial 12/12/2017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144378" y="1288016"/>
            <a:ext cx="2791328" cy="447511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Propõe-se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redistribuir </a:t>
            </a:r>
            <a:r>
              <a:rPr lang="pt-BR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$ 453,3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milhões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equivalentes a 75,1% da ação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8282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às unidades orçamentárias das referidas instituições de ensino federal conforme demonstrado no Anexo I.”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144377" y="535279"/>
            <a:ext cx="8758987" cy="589990"/>
          </a:xfrm>
          <a:prstGeom prst="rect">
            <a:avLst/>
          </a:prstGeom>
          <a:solidFill>
            <a:srgbClr val="00206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 – Acordo para assegurar dotações específicas para a reestruturação e expansão das unidades federais de ensino (Págs. 23-24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pt-BR" sz="1600" dirty="0"/>
          </a:p>
        </p:txBody>
      </p:sp>
      <p:sp>
        <p:nvSpPr>
          <p:cNvPr id="13" name="Retângulo 12"/>
          <p:cNvSpPr/>
          <p:nvPr/>
        </p:nvSpPr>
        <p:spPr>
          <a:xfrm>
            <a:off x="3128206" y="1288016"/>
            <a:ext cx="2791328" cy="447511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Devido às limitações constantes do Parecer Preliminar, esta relatoria setorial só pôde atender, nesta fase do processo, àquelas unidades de ensino que </a:t>
            </a:r>
            <a:r>
              <a:rPr lang="pt-BR" sz="19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receberam emendas das respectivas </a:t>
            </a:r>
            <a:r>
              <a:rPr lang="pt-BR" sz="1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bancadas</a:t>
            </a:r>
            <a:r>
              <a:rPr lang="pt-BR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endParaRPr lang="pt-BR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pt-BR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 </a:t>
            </a:r>
            <a:r>
              <a:rPr lang="pt-BR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demais unidades serão atendidas na fase do relator geral.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112034" y="1288016"/>
            <a:ext cx="2791328" cy="447511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Decidimos </a:t>
            </a:r>
            <a:r>
              <a:rPr lang="pt-BR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remanejar </a:t>
            </a:r>
            <a:r>
              <a:rPr lang="pt-BR" sz="1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pt-BR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$ 123,7 milhões da programação orçamentária do MEC, para as universidades federais que receberam emendas no âmbito desta área temática e que não possuem subtítulo com destinação específica. </a:t>
            </a:r>
          </a:p>
          <a:p>
            <a:endParaRPr lang="pt-BR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11413" b="-351"/>
          <a:stretch/>
        </p:blipFill>
        <p:spPr>
          <a:xfrm>
            <a:off x="0" y="372532"/>
            <a:ext cx="9134947" cy="652620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8472488" cy="284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Orçamento</a:t>
            </a:r>
            <a:r>
              <a:rPr lang="en-US" dirty="0" smtClean="0"/>
              <a:t> 2018 –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Federais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80905"/>
              </p:ext>
            </p:extLst>
          </p:nvPr>
        </p:nvGraphicFramePr>
        <p:xfrm>
          <a:off x="753508" y="571919"/>
          <a:ext cx="7627930" cy="5453744"/>
        </p:xfrm>
        <a:graphic>
          <a:graphicData uri="http://schemas.openxmlformats.org/drawingml/2006/table">
            <a:tbl>
              <a:tblPr/>
              <a:tblGrid>
                <a:gridCol w="5910261">
                  <a:extLst>
                    <a:ext uri="{9D8B030D-6E8A-4147-A177-3AD203B41FA5}">
                      <a16:colId xmlns:a16="http://schemas.microsoft.com/office/drawing/2014/main" val="2003458599"/>
                    </a:ext>
                  </a:extLst>
                </a:gridCol>
                <a:gridCol w="1717669">
                  <a:extLst>
                    <a:ext uri="{9D8B030D-6E8A-4147-A177-3AD203B41FA5}">
                      <a16:colId xmlns:a16="http://schemas.microsoft.com/office/drawing/2014/main" val="2355360026"/>
                    </a:ext>
                  </a:extLst>
                </a:gridCol>
              </a:tblGrid>
              <a:tr h="3408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Grupo de Despesa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Dotação Inicial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2912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0 - Financeiro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4.761.012.821,00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246255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1 - Pessoal Encargos Sociais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4.761.012.821,00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179984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1 - Primario Obrigatorio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36.123.768.558,00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83922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1 - Pessoal Encargos Sociais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34.507.268.159,00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49491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3 - Out. Desp. Correntes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1.616.500.399,00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01191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2 - Primario Discricionario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9.019.563.201,00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20147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3 - Out. Desp. Correntes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7.509.355.721,00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96859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4 - Investimentos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1.510.207.480,00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747880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6 - Despesa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Discricionária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 Decorrente De Emenda Individual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122.429.154,00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472207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3 - Out. Desp. Correntes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51.379.278,00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041772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4 - Investimentos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71.049.876,00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52629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7 - Desp. Discric. Decor. Emenda De Bancada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240.619.740,00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43695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3 - Out. Desp. Correntes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  3.500.000,00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14912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4 - Investimentos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237.119.740,00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90455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50.267.393.474,00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30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4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11413" b="-351"/>
          <a:stretch/>
        </p:blipFill>
        <p:spPr>
          <a:xfrm>
            <a:off x="0" y="372532"/>
            <a:ext cx="9134947" cy="652620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8472488" cy="28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modelos.forplad@gmail.com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" y="2323672"/>
            <a:ext cx="9143999" cy="1107996"/>
          </a:xfrm>
          <a:prstGeom prst="rect">
            <a:avLst/>
          </a:prstGeom>
          <a:pattFill prst="dkUpDiag">
            <a:fgClr>
              <a:srgbClr val="0C5749"/>
            </a:fgClr>
            <a:bgClr>
              <a:srgbClr val="002060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marL="363538" algn="ctr"/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Comissão de Modelos</a:t>
            </a:r>
            <a:endParaRPr lang="pt-BR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3435256"/>
            <a:ext cx="9144002" cy="523091"/>
          </a:xfrm>
          <a:prstGeom prst="rect">
            <a:avLst/>
          </a:prstGeom>
          <a:solidFill>
            <a:srgbClr val="0C57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Obrigado!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32"/>
            <a:ext cx="9144000" cy="648546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Quem são @s </a:t>
            </a:r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</a:t>
            </a:r>
            <a:r>
              <a:rPr lang="pt-BR" dirty="0" smtClean="0"/>
              <a:t> da </a:t>
            </a:r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587828" y="562911"/>
            <a:ext cx="4223657" cy="5827776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53069"/>
              </p:ext>
            </p:extLst>
          </p:nvPr>
        </p:nvGraphicFramePr>
        <p:xfrm>
          <a:off x="725499" y="638349"/>
          <a:ext cx="4000643" cy="5676900"/>
        </p:xfrm>
        <a:graphic>
          <a:graphicData uri="http://schemas.openxmlformats.org/drawingml/2006/table">
            <a:tbl>
              <a:tblPr/>
              <a:tblGrid>
                <a:gridCol w="4000643">
                  <a:extLst>
                    <a:ext uri="{9D8B030D-6E8A-4147-A177-3AD203B41FA5}">
                      <a16:colId xmlns:a16="http://schemas.microsoft.com/office/drawing/2014/main" val="16400396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Centro-Oeste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503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Bruno Cesar  Souza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Moraes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- UFMT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422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Denise </a:t>
                      </a:r>
                      <a:r>
                        <a:rPr lang="pt-BR" sz="1800" b="0" i="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Imbroisi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–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UNB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67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Dulce Maria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Tristão – UFMS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483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Nordeste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809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Camilo </a:t>
                      </a:r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Allyson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Simões de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Farias – UFCG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677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Carolina Guimarães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Raposo – UFRPE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07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Poty Rodrigues de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Lucena – UFOB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051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9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Geany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Cleide Carvalho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Martins – UFOPA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186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Raquel Trindade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Borges – UFPA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236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Wilma Gomes Silva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Monteiro – UNIFAP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929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Sudeste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507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Anilton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Salles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Garcia –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UFES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66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Darizon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Alves de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Andrade – UFU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15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Jailton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Gonçalves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Francisco – UFF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379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995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Hélio </a:t>
                      </a:r>
                      <a:r>
                        <a:rPr lang="pt-BR" sz="1800" b="0" i="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Henkin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– UFRGS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344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Mozart Tavares Martins 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Filho – FURG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989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Vilson </a:t>
                      </a:r>
                      <a:r>
                        <a:rPr lang="pt-BR" sz="1800" b="0" i="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Ongaratto</a:t>
                      </a:r>
                      <a:r>
                        <a:rPr lang="pt-BR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– UTFPR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89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3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32"/>
            <a:ext cx="9144000" cy="648546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26125" y="564577"/>
            <a:ext cx="8811046" cy="616204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58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0720" y="601794"/>
            <a:ext cx="4002863" cy="4371128"/>
          </a:xfrm>
          <a:prstGeom prst="rect">
            <a:avLst/>
          </a:prstGeom>
        </p:spPr>
      </p:pic>
      <p:sp>
        <p:nvSpPr>
          <p:cNvPr id="15" name="Espaço Reservado para Conteúdo 14"/>
          <p:cNvSpPr>
            <a:spLocks noGrp="1"/>
          </p:cNvSpPr>
          <p:nvPr>
            <p:ph sz="half" idx="2"/>
          </p:nvPr>
        </p:nvSpPr>
        <p:spPr>
          <a:xfrm>
            <a:off x="4621340" y="673515"/>
            <a:ext cx="3879282" cy="3737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modelos.forplad@gmail.com</a:t>
            </a:r>
          </a:p>
          <a:p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04 </a:t>
            </a:r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Reuniões Ordinárias em 2018</a:t>
            </a:r>
          </a:p>
          <a:p>
            <a:pPr lvl="1"/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Andifes – Brasília, DF</a:t>
            </a:r>
          </a:p>
          <a:p>
            <a:pPr lvl="1"/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1ª Reunião - 09 </a:t>
            </a:r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de </a:t>
            </a:r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Março</a:t>
            </a:r>
            <a:endParaRPr lang="pt-BR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1"/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2ª </a:t>
            </a:r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Reunião - </a:t>
            </a:r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15 </a:t>
            </a:r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de Maio</a:t>
            </a:r>
          </a:p>
          <a:p>
            <a:pPr lvl="1"/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3ª </a:t>
            </a:r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Reunião - </a:t>
            </a:r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 </a:t>
            </a:r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de Agosto</a:t>
            </a:r>
          </a:p>
          <a:p>
            <a:pPr lvl="1"/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4ª </a:t>
            </a:r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Reunião - </a:t>
            </a:r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30 </a:t>
            </a:r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de Outubro</a:t>
            </a:r>
          </a:p>
          <a:p>
            <a:r>
              <a:rPr lang="pt-BR" i="1" dirty="0">
                <a:solidFill>
                  <a:srgbClr val="002060"/>
                </a:solidFill>
                <a:latin typeface="Cambria" panose="02040503050406030204" pitchFamily="18" charset="0"/>
              </a:rPr>
              <a:t>Reuniões Extraordinárias e por </a:t>
            </a:r>
            <a:r>
              <a:rPr lang="pt-BR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Videoconferência</a:t>
            </a:r>
            <a:endParaRPr lang="pt-BR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pt-BR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Organização </a:t>
            </a:r>
            <a:r>
              <a:rPr lang="pt-BR" dirty="0" smtClean="0"/>
              <a:t>dos Trabalhos </a:t>
            </a:r>
            <a:r>
              <a:rPr lang="pt-BR" dirty="0"/>
              <a:t>da Comissão – Pesquisa Organizacional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63" t="24258" r="12227" b="33207"/>
          <a:stretch/>
        </p:blipFill>
        <p:spPr>
          <a:xfrm>
            <a:off x="126125" y="4519778"/>
            <a:ext cx="6270378" cy="224626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51" y="648915"/>
            <a:ext cx="4005747" cy="250359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40" t="38642" r="51638" b="28395"/>
          <a:stretch/>
        </p:blipFill>
        <p:spPr>
          <a:xfrm>
            <a:off x="2692151" y="3224228"/>
            <a:ext cx="2055996" cy="193214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12" t="36327" r="18123" b="41901"/>
          <a:stretch/>
        </p:blipFill>
        <p:spPr>
          <a:xfrm>
            <a:off x="691646" y="3344551"/>
            <a:ext cx="2000505" cy="1131177"/>
          </a:xfrm>
          <a:prstGeom prst="rect">
            <a:avLst/>
          </a:prstGeom>
        </p:spPr>
      </p:pic>
      <p:pic>
        <p:nvPicPr>
          <p:cNvPr id="3088" name="Picture 16" descr="Resultado de imagem para e-mail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7" r="15250"/>
          <a:stretch/>
        </p:blipFill>
        <p:spPr bwMode="auto">
          <a:xfrm>
            <a:off x="8178290" y="673514"/>
            <a:ext cx="403037" cy="38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sultado de imagem para Icon Check  Sem fund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10" y="1975556"/>
            <a:ext cx="365090" cy="3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32"/>
            <a:ext cx="9144000" cy="648546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26125" y="564577"/>
            <a:ext cx="8811046" cy="616204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58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272142" y="685801"/>
            <a:ext cx="5142587" cy="5494338"/>
          </a:xfrm>
        </p:spPr>
        <p:txBody>
          <a:bodyPr>
            <a:normAutofit/>
          </a:bodyPr>
          <a:lstStyle/>
          <a:p>
            <a:r>
              <a:rPr lang="pt-BR" dirty="0">
                <a:latin typeface="Cambria" panose="02040503050406030204" pitchFamily="18" charset="0"/>
              </a:rPr>
              <a:t>Grupos de </a:t>
            </a:r>
            <a:r>
              <a:rPr lang="pt-BR" dirty="0" smtClean="0">
                <a:latin typeface="Cambria" panose="02040503050406030204" pitchFamily="18" charset="0"/>
              </a:rPr>
              <a:t>Trabalho</a:t>
            </a:r>
            <a:endParaRPr lang="pt-BR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1"/>
            <a:r>
              <a:rPr lang="pt-BR" dirty="0" smtClean="0">
                <a:latin typeface="Cambria" panose="02040503050406030204" pitchFamily="18" charset="0"/>
              </a:rPr>
              <a:t>Produção e atualização de Documento de Referência,</a:t>
            </a:r>
          </a:p>
          <a:p>
            <a:pPr lvl="1"/>
            <a:r>
              <a:rPr lang="pt-BR" dirty="0" smtClean="0">
                <a:latin typeface="Cambria" panose="02040503050406030204" pitchFamily="18" charset="0"/>
              </a:rPr>
              <a:t>Definição </a:t>
            </a:r>
            <a:r>
              <a:rPr lang="pt-BR" dirty="0">
                <a:latin typeface="Cambria" panose="02040503050406030204" pitchFamily="18" charset="0"/>
              </a:rPr>
              <a:t>Variáveis da Matriz e Orçamento </a:t>
            </a:r>
            <a:r>
              <a:rPr lang="pt-BR" dirty="0" smtClean="0">
                <a:latin typeface="Cambria" panose="02040503050406030204" pitchFamily="18" charset="0"/>
              </a:rPr>
              <a:t>e</a:t>
            </a:r>
          </a:p>
          <a:p>
            <a:pPr lvl="1"/>
            <a:r>
              <a:rPr lang="pt-BR" dirty="0" smtClean="0">
                <a:latin typeface="Cambria" panose="02040503050406030204" pitchFamily="18" charset="0"/>
              </a:rPr>
              <a:t>Resgate </a:t>
            </a:r>
            <a:r>
              <a:rPr lang="pt-BR" dirty="0">
                <a:latin typeface="Cambria" panose="02040503050406030204" pitchFamily="18" charset="0"/>
              </a:rPr>
              <a:t>de informações e atualização do Peso do </a:t>
            </a:r>
            <a:r>
              <a:rPr lang="pt-BR" dirty="0" smtClean="0">
                <a:latin typeface="Cambria" panose="02040503050406030204" pitchFamily="18" charset="0"/>
              </a:rPr>
              <a:t>Grupo</a:t>
            </a:r>
          </a:p>
          <a:p>
            <a:r>
              <a:rPr lang="pt-BR" dirty="0" smtClean="0">
                <a:latin typeface="Cambria" panose="02040503050406030204" pitchFamily="18" charset="0"/>
              </a:rPr>
              <a:t>Ações</a:t>
            </a:r>
            <a:endParaRPr lang="pt-BR" dirty="0">
              <a:latin typeface="Cambria" panose="02040503050406030204" pitchFamily="18" charset="0"/>
            </a:endParaRPr>
          </a:p>
          <a:p>
            <a:pPr lvl="1"/>
            <a:r>
              <a:rPr lang="pt-BR" dirty="0" smtClean="0">
                <a:latin typeface="Cambria" panose="02040503050406030204" pitchFamily="18" charset="0"/>
              </a:rPr>
              <a:t>Validação </a:t>
            </a:r>
            <a:r>
              <a:rPr lang="pt-BR" dirty="0">
                <a:latin typeface="Cambria" panose="02040503050406030204" pitchFamily="18" charset="0"/>
              </a:rPr>
              <a:t>de Indicadores</a:t>
            </a:r>
          </a:p>
          <a:p>
            <a:pPr lvl="2"/>
            <a:r>
              <a:rPr lang="pt-BR" dirty="0" smtClean="0">
                <a:latin typeface="Cambria" panose="02040503050406030204" pitchFamily="18" charset="0"/>
              </a:rPr>
              <a:t>Articulação </a:t>
            </a:r>
            <a:r>
              <a:rPr lang="pt-BR" dirty="0" err="1" smtClean="0">
                <a:latin typeface="Cambria" panose="02040503050406030204" pitchFamily="18" charset="0"/>
              </a:rPr>
              <a:t>Fonaprace</a:t>
            </a:r>
            <a:r>
              <a:rPr lang="pt-BR" dirty="0" smtClean="0">
                <a:latin typeface="Cambria" panose="02040503050406030204" pitchFamily="18" charset="0"/>
              </a:rPr>
              <a:t> </a:t>
            </a:r>
            <a:r>
              <a:rPr lang="pt-BR" dirty="0">
                <a:latin typeface="Cambria" panose="02040503050406030204" pitchFamily="18" charset="0"/>
              </a:rPr>
              <a:t>e </a:t>
            </a:r>
            <a:r>
              <a:rPr lang="pt-BR" dirty="0" err="1">
                <a:latin typeface="Cambria" panose="02040503050406030204" pitchFamily="18" charset="0"/>
              </a:rPr>
              <a:t>Forgrad</a:t>
            </a:r>
            <a:r>
              <a:rPr lang="pt-BR" dirty="0" smtClean="0">
                <a:latin typeface="Cambria" panose="02040503050406030204" pitchFamily="18" charset="0"/>
              </a:rPr>
              <a:t>, PNAES </a:t>
            </a:r>
            <a:r>
              <a:rPr lang="pt-BR" dirty="0">
                <a:latin typeface="Cambria" panose="02040503050406030204" pitchFamily="18" charset="0"/>
              </a:rPr>
              <a:t>e Duração  Padrão dos </a:t>
            </a:r>
            <a:r>
              <a:rPr lang="pt-BR" dirty="0" smtClean="0">
                <a:latin typeface="Cambria" panose="02040503050406030204" pitchFamily="18" charset="0"/>
              </a:rPr>
              <a:t>Cursos;</a:t>
            </a:r>
          </a:p>
          <a:p>
            <a:pPr lvl="2"/>
            <a:r>
              <a:rPr lang="pt-BR" dirty="0" smtClean="0">
                <a:latin typeface="Cambria" panose="02040503050406030204" pitchFamily="18" charset="0"/>
              </a:rPr>
              <a:t>Evolução </a:t>
            </a:r>
            <a:r>
              <a:rPr lang="pt-BR" dirty="0">
                <a:latin typeface="Cambria" panose="02040503050406030204" pitchFamily="18" charset="0"/>
              </a:rPr>
              <a:t>na prática dos marcos de desenvolvimento produzidos, como o Caderno de </a:t>
            </a:r>
            <a:r>
              <a:rPr lang="pt-BR" dirty="0" smtClean="0">
                <a:latin typeface="Cambria" panose="02040503050406030204" pitchFamily="18" charset="0"/>
              </a:rPr>
              <a:t>Indicadores;</a:t>
            </a:r>
          </a:p>
          <a:p>
            <a:pPr lvl="1"/>
            <a:r>
              <a:rPr lang="pt-BR" dirty="0" smtClean="0">
                <a:latin typeface="Cambria" panose="02040503050406030204" pitchFamily="18" charset="0"/>
              </a:rPr>
              <a:t>Aperfeiçoar comunicação </a:t>
            </a:r>
            <a:r>
              <a:rPr lang="pt-BR" dirty="0">
                <a:latin typeface="Cambria" panose="02040503050406030204" pitchFamily="18" charset="0"/>
              </a:rPr>
              <a:t>com a </a:t>
            </a:r>
            <a:r>
              <a:rPr lang="pt-BR" dirty="0" smtClean="0">
                <a:latin typeface="Cambria" panose="02040503050406030204" pitchFamily="18" charset="0"/>
              </a:rPr>
              <a:t>Sociedade</a:t>
            </a:r>
          </a:p>
          <a:p>
            <a:r>
              <a:rPr lang="pt-BR" dirty="0" smtClean="0">
                <a:latin typeface="Cambria" panose="02040503050406030204" pitchFamily="18" charset="0"/>
              </a:rPr>
              <a:t>Encaminhamentos </a:t>
            </a:r>
            <a:r>
              <a:rPr lang="pt-BR" dirty="0">
                <a:latin typeface="Cambria" panose="02040503050406030204" pitchFamily="18" charset="0"/>
              </a:rPr>
              <a:t>à </a:t>
            </a:r>
            <a:r>
              <a:rPr lang="pt-BR" dirty="0" smtClean="0">
                <a:latin typeface="Cambria" panose="02040503050406030204" pitchFamily="18" charset="0"/>
              </a:rPr>
              <a:t>Nacional</a:t>
            </a:r>
          </a:p>
          <a:p>
            <a:pPr lvl="1"/>
            <a:r>
              <a:rPr lang="en-US" dirty="0" err="1" smtClean="0">
                <a:latin typeface="Cambria" panose="02040503050406030204" pitchFamily="18" charset="0"/>
              </a:rPr>
              <a:t>Criação</a:t>
            </a:r>
            <a:r>
              <a:rPr lang="en-US" dirty="0" smtClean="0">
                <a:latin typeface="Cambria" panose="02040503050406030204" pitchFamily="18" charset="0"/>
              </a:rPr>
              <a:t> de Agenda </a:t>
            </a:r>
            <a:r>
              <a:rPr lang="en-US" dirty="0" err="1" smtClean="0">
                <a:latin typeface="Cambria" panose="02040503050406030204" pitchFamily="18" charset="0"/>
              </a:rPr>
              <a:t>Orçamentária</a:t>
            </a:r>
            <a:r>
              <a:rPr lang="en-US" dirty="0" smtClean="0">
                <a:latin typeface="Cambria" panose="02040503050406030204" pitchFamily="18" charset="0"/>
              </a:rPr>
              <a:t> 2019</a:t>
            </a:r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Planejamento</a:t>
            </a:r>
            <a:r>
              <a:rPr lang="en-US" dirty="0"/>
              <a:t> </a:t>
            </a:r>
            <a:r>
              <a:rPr lang="en-US" dirty="0" smtClean="0"/>
              <a:t>2018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59" y="685801"/>
            <a:ext cx="2965963" cy="197533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59" y="2707173"/>
            <a:ext cx="2965963" cy="197533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2" b="23095"/>
          <a:stretch/>
        </p:blipFill>
        <p:spPr>
          <a:xfrm>
            <a:off x="5621559" y="4709617"/>
            <a:ext cx="2965963" cy="17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11413" b="-351"/>
          <a:stretch/>
        </p:blipFill>
        <p:spPr>
          <a:xfrm>
            <a:off x="0" y="372532"/>
            <a:ext cx="9134947" cy="652620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8472488" cy="284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Orçamento</a:t>
            </a:r>
            <a:r>
              <a:rPr lang="en-US" dirty="0" smtClean="0"/>
              <a:t> do </a:t>
            </a:r>
            <a:r>
              <a:rPr lang="en-US" dirty="0" err="1" smtClean="0"/>
              <a:t>Ministério</a:t>
            </a:r>
            <a:r>
              <a:rPr lang="en-US" dirty="0" smtClean="0"/>
              <a:t> da </a:t>
            </a:r>
            <a:r>
              <a:rPr lang="en-US" dirty="0" err="1" smtClean="0"/>
              <a:t>Educação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FF00"/>
                </a:solidFill>
              </a:rPr>
              <a:t>Órgão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Máximo</a:t>
            </a:r>
            <a:r>
              <a:rPr lang="en-US" dirty="0" smtClean="0">
                <a:solidFill>
                  <a:srgbClr val="FFFF00"/>
                </a:solidFill>
              </a:rPr>
              <a:t> 26000</a:t>
            </a:r>
            <a:r>
              <a:rPr lang="en-US" dirty="0" smtClean="0"/>
              <a:t>)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31713"/>
              </p:ext>
            </p:extLst>
          </p:nvPr>
        </p:nvGraphicFramePr>
        <p:xfrm>
          <a:off x="896958" y="1230592"/>
          <a:ext cx="7341030" cy="481008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3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3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904">
                <a:tc rowSpan="6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Meio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Órgãos Administrados pelo MEC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Administração Direta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EBSERH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FIES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42640"/>
                  </a:ext>
                </a:extLst>
              </a:tr>
              <a:tr h="40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FNDE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INEP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5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Institutos e Fundações do MEC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04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 Fim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Capes, Hospitais, Colégio Pedro II e IFES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Capes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Colégio Pedro II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Hospitais Universitários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Institutos Federais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2400" u="none" strike="noStrike" dirty="0">
                          <a:effectLst/>
                        </a:rPr>
                        <a:t>Universidades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11413" b="-351"/>
          <a:stretch/>
        </p:blipFill>
        <p:spPr>
          <a:xfrm>
            <a:off x="0" y="372532"/>
            <a:ext cx="9134947" cy="652620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8472488" cy="284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Ministério</a:t>
            </a:r>
            <a:r>
              <a:rPr lang="en-US" dirty="0" smtClean="0"/>
              <a:t> da </a:t>
            </a:r>
            <a:r>
              <a:rPr lang="en-US" dirty="0" err="1" smtClean="0"/>
              <a:t>Educação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Empenhado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 – 2017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864487"/>
              </p:ext>
            </p:extLst>
          </p:nvPr>
        </p:nvGraphicFramePr>
        <p:xfrm>
          <a:off x="171273" y="370462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885535"/>
              </p:ext>
            </p:extLst>
          </p:nvPr>
        </p:nvGraphicFramePr>
        <p:xfrm>
          <a:off x="4615010" y="370462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51994"/>
              </p:ext>
            </p:extLst>
          </p:nvPr>
        </p:nvGraphicFramePr>
        <p:xfrm>
          <a:off x="171273" y="674195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785470"/>
              </p:ext>
            </p:extLst>
          </p:nvPr>
        </p:nvGraphicFramePr>
        <p:xfrm>
          <a:off x="4615010" y="674195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01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11413" b="-351"/>
          <a:stretch/>
        </p:blipFill>
        <p:spPr>
          <a:xfrm>
            <a:off x="0" y="372532"/>
            <a:ext cx="9134947" cy="652620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8472488" cy="284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Despesas</a:t>
            </a:r>
            <a:r>
              <a:rPr lang="en-US" dirty="0" smtClean="0"/>
              <a:t> </a:t>
            </a:r>
            <a:r>
              <a:rPr lang="en-US" dirty="0" err="1" smtClean="0"/>
              <a:t>Empenhadas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</a:t>
            </a:r>
            <a:r>
              <a:rPr lang="en-US" dirty="0" smtClean="0"/>
              <a:t> (</a:t>
            </a:r>
            <a:r>
              <a:rPr lang="en-US" dirty="0" err="1" smtClean="0"/>
              <a:t>Órgão</a:t>
            </a:r>
            <a:r>
              <a:rPr lang="en-US" dirty="0" smtClean="0"/>
              <a:t> </a:t>
            </a:r>
            <a:r>
              <a:rPr lang="en-US" dirty="0" err="1" smtClean="0"/>
              <a:t>Máximo</a:t>
            </a:r>
            <a:r>
              <a:rPr lang="en-US" dirty="0" smtClean="0"/>
              <a:t> 26000)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44977"/>
              </p:ext>
            </p:extLst>
          </p:nvPr>
        </p:nvGraphicFramePr>
        <p:xfrm>
          <a:off x="247473" y="630888"/>
          <a:ext cx="864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57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11413" b="-351"/>
          <a:stretch/>
        </p:blipFill>
        <p:spPr>
          <a:xfrm>
            <a:off x="0" y="372532"/>
            <a:ext cx="9134947" cy="652620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8472488" cy="284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Dotação</a:t>
            </a:r>
            <a:r>
              <a:rPr lang="en-US" dirty="0" smtClean="0"/>
              <a:t> </a:t>
            </a:r>
            <a:r>
              <a:rPr lang="en-US" dirty="0" err="1" smtClean="0"/>
              <a:t>Atualizada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</a:t>
            </a:r>
            <a:r>
              <a:rPr lang="en-US" dirty="0" smtClean="0"/>
              <a:t> (</a:t>
            </a:r>
            <a:r>
              <a:rPr lang="en-US" dirty="0" err="1" smtClean="0"/>
              <a:t>Órgão</a:t>
            </a:r>
            <a:r>
              <a:rPr lang="en-US" dirty="0" smtClean="0"/>
              <a:t> </a:t>
            </a:r>
            <a:r>
              <a:rPr lang="en-US" dirty="0" err="1" smtClean="0"/>
              <a:t>Máximo</a:t>
            </a:r>
            <a:r>
              <a:rPr lang="en-US" dirty="0" smtClean="0"/>
              <a:t> 26000)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304093"/>
              </p:ext>
            </p:extLst>
          </p:nvPr>
        </p:nvGraphicFramePr>
        <p:xfrm>
          <a:off x="247473" y="853634"/>
          <a:ext cx="864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5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11413" b="-351"/>
          <a:stretch/>
        </p:blipFill>
        <p:spPr>
          <a:xfrm>
            <a:off x="0" y="372532"/>
            <a:ext cx="9134947" cy="652620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8472488" cy="284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Despesa</a:t>
            </a:r>
            <a:r>
              <a:rPr lang="en-US" dirty="0" smtClean="0"/>
              <a:t> </a:t>
            </a:r>
            <a:r>
              <a:rPr lang="en-US" dirty="0" err="1" smtClean="0"/>
              <a:t>Empenhada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Federais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736813"/>
              </p:ext>
            </p:extLst>
          </p:nvPr>
        </p:nvGraphicFramePr>
        <p:xfrm>
          <a:off x="247473" y="755635"/>
          <a:ext cx="864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84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18692</TotalTime>
  <Words>885</Words>
  <Application>Microsoft Office PowerPoint</Application>
  <PresentationFormat>Apresentação na tela (4:3)</PresentationFormat>
  <Paragraphs>195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Book Antiqua</vt:lpstr>
      <vt:lpstr>Caladea</vt:lpstr>
      <vt:lpstr>Calibri</vt:lpstr>
      <vt:lpstr>Cambria</vt:lpstr>
      <vt:lpstr>Mangal</vt:lpstr>
      <vt:lpstr>Tw Cen MT</vt:lpstr>
      <vt:lpstr>Tw Cen MT Condensed</vt:lpstr>
      <vt:lpstr>Wingdings 2</vt:lpstr>
      <vt:lpstr>Wingdings 3</vt:lpstr>
      <vt:lpstr>HDOfficeLightV0</vt:lpstr>
      <vt:lpstr>Integral</vt:lpstr>
      <vt:lpstr>Apresentação do PowerPoint</vt:lpstr>
      <vt:lpstr>Quem são @s modelos da modelos?</vt:lpstr>
      <vt:lpstr>Organização dos Trabalhos da Comissão – Pesquisa Organizacional</vt:lpstr>
      <vt:lpstr>Planejamento 2018</vt:lpstr>
      <vt:lpstr>Orçamento do Ministério da Educação (Órgão Máximo 26000)</vt:lpstr>
      <vt:lpstr>Ministério da Educação – Total Empenhado 2013 – 2017</vt:lpstr>
      <vt:lpstr>Despesas Empenhadas - Investimentos (Órgão Máximo 26000)</vt:lpstr>
      <vt:lpstr>Dotação Atualizada - Investimentos (Órgão Máximo 26000)</vt:lpstr>
      <vt:lpstr>Despesa Empenhada – Universidades Federais</vt:lpstr>
      <vt:lpstr>Linha do Tempo: Da Censo à Matriz (Fase Interna)</vt:lpstr>
      <vt:lpstr>Linha do Tempo: Da Matriz aos Limites no Simec (Fase Interna)</vt:lpstr>
      <vt:lpstr>Linha do Tempo: Do Simec à LOA2018 (Fase Externa)</vt:lpstr>
      <vt:lpstr>Parecer Setorial 12/12/2017</vt:lpstr>
      <vt:lpstr>Orçamento 2018 – Universidades Federais</vt:lpstr>
      <vt:lpstr>modelos.forplad@gmail.com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Tesouro Gerencial</dc:title>
  <dc:creator>Poty</dc:creator>
  <cp:lastModifiedBy>Poty</cp:lastModifiedBy>
  <cp:revision>451</cp:revision>
  <cp:lastPrinted>2017-11-13T22:00:13Z</cp:lastPrinted>
  <dcterms:created xsi:type="dcterms:W3CDTF">2016-07-03T23:59:14Z</dcterms:created>
  <dcterms:modified xsi:type="dcterms:W3CDTF">2018-03-14T18:51:02Z</dcterms:modified>
</cp:coreProperties>
</file>